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matic SC" panose="00000500000000000000" pitchFamily="2" charset="-79"/>
      <p:regular r:id="rId14"/>
      <p:bold r:id="rId15"/>
    </p:embeddedFont>
    <p:embeddedFont>
      <p:font typeface="Roboto" panose="02000000000000000000" pitchFamily="2" charset="0"/>
      <p:regular r:id="rId16"/>
      <p:bold r:id="rId17"/>
      <p:italic r:id="rId18"/>
      <p:boldItalic r:id="rId19"/>
    </p:embeddedFont>
    <p:embeddedFont>
      <p:font typeface="Roboto Condensed Light" panose="02000000000000000000" pitchFamily="2" charset="0"/>
      <p:regular r:id="rId20"/>
      <p:italic r:id="rId21"/>
    </p:embeddedFont>
    <p:embeddedFont>
      <p:font typeface="Source Code Pro" panose="020B0509030403020204" pitchFamily="49"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120"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fbfd8bad19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fbfd8bad1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fde3e73873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fde3e73873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f848b69cd4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f848b69cd4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fde3e73873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fde3e73873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fbfd8bad1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fbfd8bad1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fbfd8bad1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fbfd8bad1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fbfd8bad1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fbfd8bad1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fbfd8bad1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fbfd8bad1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fbfd8bad1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fbfd8bad1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fbfd8bad1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fbfd8bad1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52"/>
        <p:cNvGrpSpPr/>
        <p:nvPr/>
      </p:nvGrpSpPr>
      <p:grpSpPr>
        <a:xfrm>
          <a:off x="0" y="0"/>
          <a:ext cx="0" cy="0"/>
          <a:chOff x="0" y="0"/>
          <a:chExt cx="0" cy="0"/>
        </a:xfrm>
      </p:grpSpPr>
      <p:sp>
        <p:nvSpPr>
          <p:cNvPr id="53" name="Google Shape;53;p13"/>
          <p:cNvSpPr txBox="1">
            <a:spLocks noGrp="1"/>
          </p:cNvSpPr>
          <p:nvPr>
            <p:ph type="subTitle" idx="1"/>
          </p:nvPr>
        </p:nvSpPr>
        <p:spPr>
          <a:xfrm>
            <a:off x="714300" y="1046050"/>
            <a:ext cx="7715400" cy="3558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34343"/>
              </a:buClr>
              <a:buSzPts val="1200"/>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54" name="Google Shape;54;p13"/>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465900" y="1688675"/>
            <a:ext cx="8212200" cy="14166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i="1"/>
              <a:t>Gender Queer</a:t>
            </a:r>
            <a:br>
              <a:rPr lang="en" i="1"/>
            </a:br>
            <a:r>
              <a:rPr lang="en"/>
              <a:t> in the Era of “Don’t Say Gay”</a:t>
            </a:r>
            <a:r>
              <a:rPr lang="en" sz="3800"/>
              <a:t> </a:t>
            </a:r>
            <a:endParaRPr sz="3800"/>
          </a:p>
        </p:txBody>
      </p:sp>
      <p:sp>
        <p:nvSpPr>
          <p:cNvPr id="60" name="Google Shape;60;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LGBT 550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is the impact of on youth who identify as LGBTQ+ when graphic narratives with LGBTQ+ characters and conversations are censored?</a:t>
            </a:r>
            <a:endParaRPr/>
          </a:p>
          <a:p>
            <a:pPr marL="457200" lvl="0" indent="-342900" algn="l" rtl="0">
              <a:spcBef>
                <a:spcPts val="0"/>
              </a:spcBef>
              <a:spcAft>
                <a:spcPts val="0"/>
              </a:spcAft>
              <a:buSzPts val="1800"/>
              <a:buChar char="●"/>
            </a:pPr>
            <a:r>
              <a:rPr lang="en"/>
              <a:t>How does such censorship affect all youth, whether they identify as LGBTQ+ or not?</a:t>
            </a:r>
            <a:endParaRPr/>
          </a:p>
          <a:p>
            <a:pPr marL="457200" lvl="0" indent="-342900" algn="l" rtl="0">
              <a:spcBef>
                <a:spcPts val="0"/>
              </a:spcBef>
              <a:spcAft>
                <a:spcPts val="0"/>
              </a:spcAft>
              <a:buSzPts val="1800"/>
              <a:buChar char="●"/>
            </a:pPr>
            <a:r>
              <a:rPr lang="en"/>
              <a:t>In the larger scheme of things, does it matter if Gender Queer is pulled from shelves? How? If not, why not?</a:t>
            </a:r>
            <a:endParaRPr/>
          </a:p>
          <a:p>
            <a:pPr marL="0" lvl="0" indent="0" algn="l" rtl="0">
              <a:spcBef>
                <a:spcPts val="1200"/>
              </a:spcBef>
              <a:spcAft>
                <a:spcPts val="1200"/>
              </a:spcAft>
              <a:buNone/>
            </a:pPr>
            <a:endParaRPr/>
          </a:p>
        </p:txBody>
      </p:sp>
      <p:sp>
        <p:nvSpPr>
          <p:cNvPr id="119" name="Google Shape;119;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Questions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4" descr="Maia Kobabe’s response"/>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90291" y="0"/>
            <a:ext cx="5560219" cy="5143500"/>
          </a:xfrm>
          <a:prstGeom prst="rect">
            <a:avLst/>
          </a:prstGeom>
          <a:noFill/>
          <a:ln>
            <a:noFill/>
          </a:ln>
        </p:spPr>
      </p:pic>
      <p:sp>
        <p:nvSpPr>
          <p:cNvPr id="125" name="Google Shape;125;p24"/>
          <p:cNvSpPr txBox="1"/>
          <p:nvPr/>
        </p:nvSpPr>
        <p:spPr>
          <a:xfrm>
            <a:off x="6157750" y="182725"/>
            <a:ext cx="2721000" cy="449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Source Code Pro"/>
                <a:ea typeface="Source Code Pro"/>
                <a:cs typeface="Source Code Pro"/>
                <a:sym typeface="Source Code Pro"/>
              </a:rPr>
              <a:t>Maia Kobabe’s response:</a:t>
            </a:r>
            <a:endParaRPr dirty="0">
              <a:latin typeface="Source Code Pro"/>
              <a:ea typeface="Source Code Pro"/>
              <a:cs typeface="Source Code Pro"/>
              <a:sym typeface="Source Code Pro"/>
            </a:endParaRPr>
          </a:p>
          <a:p>
            <a:pPr marL="0" lvl="0" indent="0" algn="l" rtl="0">
              <a:spcBef>
                <a:spcPts val="0"/>
              </a:spcBef>
              <a:spcAft>
                <a:spcPts val="0"/>
              </a:spcAft>
              <a:buNone/>
            </a:pP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t>“The first print run (just 5,000 copies) sold out the week the book was released. As I toured six states and numerous bookstores in 2019, I received only positive, often heartwarming and deeply moving, feedback. People told me they related to Gender Queer more than any other book they'd ever read. They told me it made them feel less alone. They told me they had shared the book with a parent, or a partner, or a friend, and it had opened up conversations they'd never been able to have before.” </a:t>
            </a:r>
            <a:endParaRPr dirty="0">
              <a:latin typeface="Source Code Pro"/>
              <a:ea typeface="Source Code Pro"/>
              <a:cs typeface="Source Code Pro"/>
              <a:sym typeface="Source Code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subTitle" idx="4294967295"/>
          </p:nvPr>
        </p:nvSpPr>
        <p:spPr>
          <a:xfrm>
            <a:off x="432625" y="1258850"/>
            <a:ext cx="4218300" cy="34308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400"/>
              <a:t>Author Maia Kobabe uses gender-neutral pronouns e, em and eir</a:t>
            </a:r>
            <a:endParaRPr sz="1400"/>
          </a:p>
          <a:p>
            <a:pPr marL="0" lvl="0" indent="0" algn="l" rtl="0">
              <a:lnSpc>
                <a:spcPct val="115000"/>
              </a:lnSpc>
              <a:spcBef>
                <a:spcPts val="1200"/>
              </a:spcBef>
              <a:spcAft>
                <a:spcPts val="0"/>
              </a:spcAft>
              <a:buNone/>
            </a:pPr>
            <a:r>
              <a:rPr lang="en" sz="1400"/>
              <a:t>First published in 2019 by Oni Press</a:t>
            </a:r>
            <a:endParaRPr sz="1400"/>
          </a:p>
          <a:p>
            <a:pPr marL="0" lvl="0" indent="0" algn="l" rtl="0">
              <a:lnSpc>
                <a:spcPct val="115000"/>
              </a:lnSpc>
              <a:spcBef>
                <a:spcPts val="1200"/>
              </a:spcBef>
              <a:spcAft>
                <a:spcPts val="0"/>
              </a:spcAft>
              <a:buNone/>
            </a:pPr>
            <a:r>
              <a:rPr lang="en" sz="1400"/>
              <a:t>Award-winning: 2020 American Library Association Stonewall Honor and Alex Award</a:t>
            </a:r>
            <a:endParaRPr sz="1400"/>
          </a:p>
          <a:p>
            <a:pPr marL="0" lvl="0" indent="0" algn="l" rtl="0">
              <a:lnSpc>
                <a:spcPct val="115000"/>
              </a:lnSpc>
              <a:spcBef>
                <a:spcPts val="1200"/>
              </a:spcBef>
              <a:spcAft>
                <a:spcPts val="0"/>
              </a:spcAft>
              <a:buNone/>
            </a:pPr>
            <a:r>
              <a:rPr lang="en" sz="1400" b="1"/>
              <a:t>Opening discussion questions:</a:t>
            </a:r>
            <a:endParaRPr sz="1400" b="1"/>
          </a:p>
          <a:p>
            <a:pPr marL="457200" lvl="0" indent="-317500" algn="l" rtl="0">
              <a:lnSpc>
                <a:spcPct val="115000"/>
              </a:lnSpc>
              <a:spcBef>
                <a:spcPts val="1200"/>
              </a:spcBef>
              <a:spcAft>
                <a:spcPts val="0"/>
              </a:spcAft>
              <a:buSzPts val="1400"/>
              <a:buChar char="●"/>
            </a:pPr>
            <a:r>
              <a:rPr lang="en" sz="1400"/>
              <a:t>What is this memoir about?</a:t>
            </a:r>
            <a:endParaRPr sz="1400"/>
          </a:p>
          <a:p>
            <a:pPr marL="457200" lvl="0" indent="-317500" algn="l" rtl="0">
              <a:lnSpc>
                <a:spcPct val="115000"/>
              </a:lnSpc>
              <a:spcBef>
                <a:spcPts val="0"/>
              </a:spcBef>
              <a:spcAft>
                <a:spcPts val="0"/>
              </a:spcAft>
              <a:buSzPts val="1400"/>
              <a:buChar char="●"/>
            </a:pPr>
            <a:r>
              <a:rPr lang="en" sz="1400"/>
              <a:t>Did anything surprise you while reading it?</a:t>
            </a:r>
            <a:endParaRPr/>
          </a:p>
        </p:txBody>
      </p:sp>
      <p:sp>
        <p:nvSpPr>
          <p:cNvPr id="66" name="Google Shape;66;p15"/>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dirty="0"/>
              <a:t>Gender Queer: A Memoir</a:t>
            </a:r>
            <a:r>
              <a:rPr lang="en" dirty="0"/>
              <a:t> </a:t>
            </a:r>
            <a:endParaRPr dirty="0"/>
          </a:p>
        </p:txBody>
      </p:sp>
      <p:pic>
        <p:nvPicPr>
          <p:cNvPr id="67" name="Google Shape;67;p15" descr="Gender Queer: A Memoir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55025" y="200251"/>
            <a:ext cx="3368550" cy="4835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Warning: The next slides contain images of nudity and Sex</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body" idx="1"/>
          </p:nvPr>
        </p:nvSpPr>
        <p:spPr>
          <a:xfrm>
            <a:off x="311700" y="1228675"/>
            <a:ext cx="4658400" cy="3569400"/>
          </a:xfrm>
          <a:prstGeom prst="rect">
            <a:avLst/>
          </a:prstGeom>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None/>
            </a:pPr>
            <a:r>
              <a:rPr lang="en" sz="1400"/>
              <a:t>Image: a page from </a:t>
            </a:r>
            <a:r>
              <a:rPr lang="en" sz="1400" i="1"/>
              <a:t>Gender Queer. </a:t>
            </a:r>
            <a:r>
              <a:rPr lang="en" sz="1400"/>
              <a:t>In the panels, the main character Maia is shown undressing and putting on a white gown next to a bed in a medical examination room.</a:t>
            </a:r>
            <a:endParaRPr sz="1400"/>
          </a:p>
          <a:p>
            <a:pPr marL="0" lvl="0" indent="0" algn="l" rtl="0">
              <a:lnSpc>
                <a:spcPct val="115000"/>
              </a:lnSpc>
              <a:spcBef>
                <a:spcPts val="1200"/>
              </a:spcBef>
              <a:spcAft>
                <a:spcPts val="0"/>
              </a:spcAft>
              <a:buNone/>
            </a:pPr>
            <a:r>
              <a:rPr lang="en" sz="1400"/>
              <a:t>In the panels, there is no text to accompany the images. What are the visual cues that let readers know how the character is feeling?</a:t>
            </a:r>
            <a:endParaRPr sz="1400"/>
          </a:p>
          <a:p>
            <a:pPr marL="0" lvl="0" indent="0" algn="l" rtl="0">
              <a:lnSpc>
                <a:spcPct val="115000"/>
              </a:lnSpc>
              <a:spcBef>
                <a:spcPts val="1200"/>
              </a:spcBef>
              <a:spcAft>
                <a:spcPts val="1200"/>
              </a:spcAft>
              <a:buNone/>
            </a:pPr>
            <a:r>
              <a:rPr lang="en" sz="1400"/>
              <a:t>What do we learn about the character Maia from this passage? How does it tie into eir overall story arc?</a:t>
            </a:r>
            <a:endParaRPr/>
          </a:p>
        </p:txBody>
      </p:sp>
      <p:sp>
        <p:nvSpPr>
          <p:cNvPr id="78" name="Google Shape;78;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Nudity! Sex! Oh…my?</a:t>
            </a:r>
            <a:endParaRPr/>
          </a:p>
        </p:txBody>
      </p:sp>
      <p:pic>
        <p:nvPicPr>
          <p:cNvPr id="79" name="Google Shape;79;p17" descr="Gender Queer pane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91350" y="67950"/>
            <a:ext cx="3288876" cy="49291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311700" y="1093850"/>
            <a:ext cx="5373300" cy="37332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2548"/>
              <a:t>Image: a page from </a:t>
            </a:r>
            <a:r>
              <a:rPr lang="en" sz="2548" i="1"/>
              <a:t>Gender Queer. </a:t>
            </a:r>
            <a:r>
              <a:rPr lang="en" sz="2548"/>
              <a:t>In the panels, the main character Maia is shown looking down at Z who has a dildo in their mouth. Maia asks Z if they can try something else.</a:t>
            </a:r>
            <a:endParaRPr sz="2548"/>
          </a:p>
          <a:p>
            <a:pPr marL="457200" lvl="0" indent="-291364" algn="l" rtl="0">
              <a:spcBef>
                <a:spcPts val="1200"/>
              </a:spcBef>
              <a:spcAft>
                <a:spcPts val="0"/>
              </a:spcAft>
              <a:buSzPct val="100000"/>
              <a:buChar char="●"/>
            </a:pPr>
            <a:r>
              <a:rPr lang="en" sz="2471"/>
              <a:t>What visual similarities are there in this panel and the one on the previous slide? What are the differences?</a:t>
            </a:r>
            <a:endParaRPr sz="2948"/>
          </a:p>
          <a:p>
            <a:pPr marL="0" lvl="0" indent="0" algn="l" rtl="0">
              <a:spcBef>
                <a:spcPts val="1200"/>
              </a:spcBef>
              <a:spcAft>
                <a:spcPts val="0"/>
              </a:spcAft>
              <a:buNone/>
            </a:pPr>
            <a:r>
              <a:rPr lang="en" sz="2471"/>
              <a:t>These panels are the most controversial for being “sexually explicit.”</a:t>
            </a:r>
            <a:endParaRPr sz="2471"/>
          </a:p>
          <a:p>
            <a:pPr marL="0" lvl="0" indent="0" algn="l" rtl="0">
              <a:spcBef>
                <a:spcPts val="1200"/>
              </a:spcBef>
              <a:spcAft>
                <a:spcPts val="0"/>
              </a:spcAft>
              <a:buNone/>
            </a:pPr>
            <a:r>
              <a:rPr lang="en" sz="2471"/>
              <a:t>Kobabe argues that in order to talk about eir gender identity, e needed to also discuss eir relationship to sex and sexuality.</a:t>
            </a:r>
            <a:endParaRPr sz="2471"/>
          </a:p>
          <a:p>
            <a:pPr marL="0" lvl="0" indent="0" algn="l" rtl="0">
              <a:spcBef>
                <a:spcPts val="1200"/>
              </a:spcBef>
              <a:spcAft>
                <a:spcPts val="0"/>
              </a:spcAft>
              <a:buNone/>
            </a:pPr>
            <a:r>
              <a:rPr lang="en" sz="2471" b="1"/>
              <a:t>Discussion questions:</a:t>
            </a:r>
            <a:endParaRPr sz="2471" b="1"/>
          </a:p>
          <a:p>
            <a:pPr marL="457200" lvl="0" indent="-291364" algn="l" rtl="0">
              <a:spcBef>
                <a:spcPts val="1200"/>
              </a:spcBef>
              <a:spcAft>
                <a:spcPts val="0"/>
              </a:spcAft>
              <a:buSzPct val="100000"/>
              <a:buChar char="●"/>
            </a:pPr>
            <a:r>
              <a:rPr lang="en" sz="2471"/>
              <a:t>What is the reasoning behind this claim?</a:t>
            </a:r>
            <a:endParaRPr sz="2471"/>
          </a:p>
          <a:p>
            <a:pPr marL="457200" lvl="0" indent="-291364" algn="l" rtl="0">
              <a:spcBef>
                <a:spcPts val="0"/>
              </a:spcBef>
              <a:spcAft>
                <a:spcPts val="0"/>
              </a:spcAft>
              <a:buSzPct val="100000"/>
              <a:buChar char="●"/>
            </a:pPr>
            <a:r>
              <a:rPr lang="en" sz="2471"/>
              <a:t>How would not having sex or sexuality in the book have impacted the story?</a:t>
            </a:r>
            <a:endParaRPr sz="2471"/>
          </a:p>
          <a:p>
            <a:pPr marL="457200" lvl="0" indent="-291364" algn="l" rtl="0">
              <a:spcBef>
                <a:spcPts val="0"/>
              </a:spcBef>
              <a:spcAft>
                <a:spcPts val="0"/>
              </a:spcAft>
              <a:buSzPct val="100000"/>
              <a:buChar char="●"/>
            </a:pPr>
            <a:r>
              <a:rPr lang="en" sz="2471"/>
              <a:t>Do you think e could have told the story without the sexual images?</a:t>
            </a:r>
            <a:endParaRPr sz="2471"/>
          </a:p>
        </p:txBody>
      </p:sp>
      <p:sp>
        <p:nvSpPr>
          <p:cNvPr id="85" name="Google Shape;85;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Nudity! Sex! Oh…my? (cont’d)</a:t>
            </a:r>
            <a:endParaRPr/>
          </a:p>
        </p:txBody>
      </p:sp>
      <p:pic>
        <p:nvPicPr>
          <p:cNvPr id="86" name="Google Shape;86;p18" descr="Gender Queer pane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50775" y="60675"/>
            <a:ext cx="3121252" cy="50221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body" idx="1"/>
          </p:nvPr>
        </p:nvSpPr>
        <p:spPr>
          <a:xfrm>
            <a:off x="311700" y="1228675"/>
            <a:ext cx="8520600" cy="34827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a:t>Gender Queer was the number 1 most challenged book of 2021, according to the American Library Association Office for Intellectual Freedom, which tracks requests to remove books from libraries, schools, and universities.</a:t>
            </a:r>
            <a:endParaRPr/>
          </a:p>
          <a:p>
            <a:pPr marL="0" lvl="0" indent="0" algn="l" rtl="0">
              <a:spcBef>
                <a:spcPts val="1200"/>
              </a:spcBef>
              <a:spcAft>
                <a:spcPts val="0"/>
              </a:spcAft>
              <a:buNone/>
            </a:pPr>
            <a:r>
              <a:rPr lang="en"/>
              <a:t>According to the ALA, reasons for requesting removal include that it contains LGBTQIA+ content, and it is considered to have sexually explicit images that are inappropriate for high school age youth.</a:t>
            </a:r>
            <a:endParaRPr/>
          </a:p>
          <a:p>
            <a:pPr marL="457200" lvl="0" indent="-300037" algn="l" rtl="0">
              <a:spcBef>
                <a:spcPts val="1200"/>
              </a:spcBef>
              <a:spcAft>
                <a:spcPts val="0"/>
              </a:spcAft>
              <a:buSzPct val="100000"/>
              <a:buChar char="●"/>
            </a:pPr>
            <a:r>
              <a:rPr lang="en"/>
              <a:t>In late 2021, at a school board meeting in Fairfax County, Virginia, a parent raised concerns about the illustrations of LGBTQ sexual experiences. The parent equated the book with pornography, saying that it was “offensive to common decency.” At the meeting, the school board decided to pull the book from the schools’ libraries.</a:t>
            </a:r>
            <a:endParaRPr/>
          </a:p>
          <a:p>
            <a:pPr marL="457200" lvl="0" indent="-300037" algn="l" rtl="0">
              <a:spcBef>
                <a:spcPts val="0"/>
              </a:spcBef>
              <a:spcAft>
                <a:spcPts val="0"/>
              </a:spcAft>
              <a:buSzPct val="100000"/>
              <a:buChar char="●"/>
            </a:pPr>
            <a:r>
              <a:rPr lang="en"/>
              <a:t>In the month after, the book was pulled from school districts in Florida, New Jersey, North Carolina.</a:t>
            </a:r>
            <a:endParaRPr/>
          </a:p>
          <a:p>
            <a:pPr marL="457200" lvl="0" indent="-300037" algn="l" rtl="0">
              <a:spcBef>
                <a:spcPts val="0"/>
              </a:spcBef>
              <a:spcAft>
                <a:spcPts val="0"/>
              </a:spcAft>
              <a:buSzPct val="100000"/>
              <a:buChar char="●"/>
            </a:pPr>
            <a:r>
              <a:rPr lang="en"/>
              <a:t>In November 2021, South Carolina Governor Henry McMaster called on his state’s Department of Education to remove the book from all schools in the state – he reiterated the claim that the book was “obscene and pornographic.” He also demanded that similar books be removed from school shelves.</a:t>
            </a:r>
            <a:endParaRPr/>
          </a:p>
        </p:txBody>
      </p:sp>
      <p:sp>
        <p:nvSpPr>
          <p:cNvPr id="92" name="Google Shape;92;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“One of the most banned books in the US”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0" descr="screenshot of a news story dated January 21, 2023, shows a parent next to the cover of Gender Queer.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2900" y="218825"/>
            <a:ext cx="6483876" cy="4813227"/>
          </a:xfrm>
          <a:prstGeom prst="rect">
            <a:avLst/>
          </a:prstGeom>
          <a:noFill/>
          <a:ln>
            <a:noFill/>
          </a:ln>
        </p:spPr>
      </p:pic>
      <p:sp>
        <p:nvSpPr>
          <p:cNvPr id="98" name="Google Shape;98;p20"/>
          <p:cNvSpPr txBox="1"/>
          <p:nvPr/>
        </p:nvSpPr>
        <p:spPr>
          <a:xfrm>
            <a:off x="6876775" y="644975"/>
            <a:ext cx="20367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Source Code Pro"/>
                <a:ea typeface="Source Code Pro"/>
                <a:cs typeface="Source Code Pro"/>
                <a:sym typeface="Source Code Pro"/>
              </a:rPr>
              <a:t>And the backlash is on-going…</a:t>
            </a:r>
            <a:endParaRPr b="1" dirty="0">
              <a:latin typeface="Source Code Pro"/>
              <a:ea typeface="Source Code Pro"/>
              <a:cs typeface="Source Code Pro"/>
              <a:sym typeface="Source Code Pro"/>
            </a:endParaRPr>
          </a:p>
          <a:p>
            <a:pPr marL="0" lvl="0" indent="0" algn="l" rtl="0">
              <a:spcBef>
                <a:spcPts val="0"/>
              </a:spcBef>
              <a:spcAft>
                <a:spcPts val="0"/>
              </a:spcAft>
              <a:buNone/>
            </a:pP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Image: A screenshot of a news story dated January 21, 2023, shows a parent next to the cover of </a:t>
            </a:r>
            <a:r>
              <a:rPr lang="en" i="1" dirty="0">
                <a:latin typeface="Source Code Pro"/>
                <a:ea typeface="Source Code Pro"/>
                <a:cs typeface="Source Code Pro"/>
                <a:sym typeface="Source Code Pro"/>
              </a:rPr>
              <a:t>Gender Queer</a:t>
            </a:r>
            <a:r>
              <a:rPr lang="en" dirty="0">
                <a:latin typeface="Source Code Pro"/>
                <a:ea typeface="Source Code Pro"/>
                <a:cs typeface="Source Code Pro"/>
                <a:sym typeface="Source Code Pro"/>
              </a:rPr>
              <a:t>. The headline says, “Rhode Island dad accuses district of ‘sick agenda’ to ‘use and abuse children’ with ‘pornography’ book.” </a:t>
            </a:r>
            <a:endParaRPr dirty="0">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
              <a:t>Those who oppose pulling </a:t>
            </a:r>
            <a:r>
              <a:rPr lang="en" i="1"/>
              <a:t>Gender Queer</a:t>
            </a:r>
            <a:r>
              <a:rPr lang="en"/>
              <a:t> from library shelves argue that these challenges are not about books.  What then are the challenges about?</a:t>
            </a:r>
            <a:endParaRPr/>
          </a:p>
          <a:p>
            <a:pPr marL="457200" lvl="0" indent="-342900" algn="l" rtl="0">
              <a:lnSpc>
                <a:spcPct val="115000"/>
              </a:lnSpc>
              <a:spcBef>
                <a:spcPts val="0"/>
              </a:spcBef>
              <a:spcAft>
                <a:spcPts val="0"/>
              </a:spcAft>
              <a:buSzPts val="1800"/>
              <a:buChar char="●"/>
            </a:pPr>
            <a:r>
              <a:rPr lang="en"/>
              <a:t>Do you think the books’ portrayal of a non-binary/trans character contributed to descriptions of the book as “offensive”? How might heteronormativity and the association of queer and trans people as “perverse” and “immoral” influence this current backlash?</a:t>
            </a:r>
            <a:endParaRPr/>
          </a:p>
          <a:p>
            <a:pPr marL="457200" lvl="0" indent="-342900" algn="l" rtl="0">
              <a:lnSpc>
                <a:spcPct val="115000"/>
              </a:lnSpc>
              <a:spcBef>
                <a:spcPts val="0"/>
              </a:spcBef>
              <a:spcAft>
                <a:spcPts val="0"/>
              </a:spcAft>
              <a:buSzPts val="1800"/>
              <a:buChar char="●"/>
            </a:pPr>
            <a:r>
              <a:rPr lang="en" sz="1800"/>
              <a:t>How might the graphic medium, rather than just the text itself, have contributed to the backlash? How might the historical association of comics with juvenile delinquency influence this current backlash?</a:t>
            </a:r>
            <a:endParaRPr/>
          </a:p>
        </p:txBody>
      </p:sp>
      <p:sp>
        <p:nvSpPr>
          <p:cNvPr id="104" name="Google Shape;104;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Questions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body" idx="1"/>
          </p:nvPr>
        </p:nvSpPr>
        <p:spPr>
          <a:xfrm>
            <a:off x="311700" y="1228675"/>
            <a:ext cx="8520600" cy="20781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t>The censorship of </a:t>
            </a:r>
            <a:r>
              <a:rPr lang="en" i="1"/>
              <a:t>Gender Queer</a:t>
            </a:r>
            <a:r>
              <a:rPr lang="en"/>
              <a:t> is just one example of increasing challenges to books with LGBTQ characters and explorations of LGBTQ identity.</a:t>
            </a:r>
            <a:endParaRPr/>
          </a:p>
          <a:p>
            <a:pPr marL="0" lvl="0" indent="0" algn="l" rtl="0">
              <a:spcBef>
                <a:spcPts val="1200"/>
              </a:spcBef>
              <a:spcAft>
                <a:spcPts val="0"/>
              </a:spcAft>
              <a:buNone/>
            </a:pPr>
            <a:r>
              <a:rPr lang="en"/>
              <a:t>According to the director of the ALA’s Office for Intellectual Freedom, books with LGBTQ characters–especially trans characters–make up the majority of books that have been challenged and pulled from schools and libraries. </a:t>
            </a:r>
            <a:endParaRPr/>
          </a:p>
          <a:p>
            <a:pPr marL="0" lvl="0" indent="0" algn="l" rtl="0">
              <a:spcBef>
                <a:spcPts val="1200"/>
              </a:spcBef>
              <a:spcAft>
                <a:spcPts val="1200"/>
              </a:spcAft>
              <a:buNone/>
            </a:pPr>
            <a:r>
              <a:rPr lang="en"/>
              <a:t>According to the ALA, although these challenges go back to the 1990s, there has been an increase in attacks on LGBTQ+ content in schools over the past several years, coinciding with other political attacks on queer and trans youth.</a:t>
            </a:r>
            <a:endParaRPr/>
          </a:p>
        </p:txBody>
      </p:sp>
      <p:sp>
        <p:nvSpPr>
          <p:cNvPr id="110" name="Google Shape;110;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Cultural Context</a:t>
            </a:r>
            <a:endParaRPr/>
          </a:p>
        </p:txBody>
      </p:sp>
      <p:pic>
        <p:nvPicPr>
          <p:cNvPr id="111" name="Google Shape;111;p22" descr="Florida Governor DeSantis, surrounded by elementary school children signs the so-called “Don’t Say Gay” Law.&#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9850" y="3231525"/>
            <a:ext cx="3049201" cy="1714725"/>
          </a:xfrm>
          <a:prstGeom prst="rect">
            <a:avLst/>
          </a:prstGeom>
          <a:noFill/>
          <a:ln>
            <a:noFill/>
          </a:ln>
        </p:spPr>
      </p:pic>
      <p:pic>
        <p:nvPicPr>
          <p:cNvPr id="112" name="Google Shape;112;p22" descr="Utah legislators promote a bill that would ban trans youth from participating in school sports."/>
          <p:cNvPicPr preferRelativeResize="0"/>
          <p:nvPr/>
        </p:nvPicPr>
        <p:blipFill>
          <a:blip r:embed="rId4">
            <a:alphaModFix/>
          </a:blip>
          <a:stretch>
            <a:fillRect/>
          </a:stretch>
        </p:blipFill>
        <p:spPr>
          <a:xfrm>
            <a:off x="5728976" y="3231525"/>
            <a:ext cx="3191749" cy="1797075"/>
          </a:xfrm>
          <a:prstGeom prst="rect">
            <a:avLst/>
          </a:prstGeom>
          <a:noFill/>
          <a:ln>
            <a:noFill/>
          </a:ln>
        </p:spPr>
      </p:pic>
      <p:sp>
        <p:nvSpPr>
          <p:cNvPr id="113" name="Google Shape;113;p22"/>
          <p:cNvSpPr txBox="1"/>
          <p:nvPr/>
        </p:nvSpPr>
        <p:spPr>
          <a:xfrm>
            <a:off x="3234925" y="3231525"/>
            <a:ext cx="23865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latin typeface="Roboto"/>
                <a:ea typeface="Roboto"/>
                <a:cs typeface="Roboto"/>
                <a:sym typeface="Roboto"/>
              </a:rPr>
              <a:t>Left:</a:t>
            </a:r>
            <a:r>
              <a:rPr lang="en" sz="1200" dirty="0">
                <a:latin typeface="Roboto"/>
                <a:ea typeface="Roboto"/>
                <a:cs typeface="Roboto"/>
                <a:sym typeface="Roboto"/>
              </a:rPr>
              <a:t> Florida Governor DeSantis, surrounded by elementary school children signs the so-called “Don’t Say Gay” Law.</a:t>
            </a:r>
            <a:endParaRPr sz="1200" dirty="0">
              <a:latin typeface="Roboto"/>
              <a:ea typeface="Roboto"/>
              <a:cs typeface="Roboto"/>
              <a:sym typeface="Roboto"/>
            </a:endParaRPr>
          </a:p>
          <a:p>
            <a:pPr marL="0" lvl="0" indent="0" algn="l" rtl="0">
              <a:spcBef>
                <a:spcPts val="0"/>
              </a:spcBef>
              <a:spcAft>
                <a:spcPts val="0"/>
              </a:spcAft>
              <a:buNone/>
            </a:pPr>
            <a:endParaRPr sz="1200" dirty="0">
              <a:latin typeface="Roboto"/>
              <a:ea typeface="Roboto"/>
              <a:cs typeface="Roboto"/>
              <a:sym typeface="Roboto"/>
            </a:endParaRPr>
          </a:p>
          <a:p>
            <a:pPr marL="0" lvl="0" indent="0" algn="l" rtl="0">
              <a:spcBef>
                <a:spcPts val="0"/>
              </a:spcBef>
              <a:spcAft>
                <a:spcPts val="0"/>
              </a:spcAft>
              <a:buNone/>
            </a:pPr>
            <a:r>
              <a:rPr lang="en" sz="1200" b="1" dirty="0">
                <a:latin typeface="Roboto"/>
                <a:ea typeface="Roboto"/>
                <a:cs typeface="Roboto"/>
                <a:sym typeface="Roboto"/>
              </a:rPr>
              <a:t>Right:</a:t>
            </a:r>
            <a:r>
              <a:rPr lang="en" sz="1200" dirty="0">
                <a:latin typeface="Roboto"/>
                <a:ea typeface="Roboto"/>
                <a:cs typeface="Roboto"/>
                <a:sym typeface="Roboto"/>
              </a:rPr>
              <a:t> Utah legislators promote a bill that would ban trans youth from participating in school sports.</a:t>
            </a:r>
            <a:endParaRPr sz="1200" dirty="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1028</Words>
  <Application>Microsoft Office PowerPoint</Application>
  <PresentationFormat>On-screen Show (16:9)</PresentationFormat>
  <Paragraphs>50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Amatic SC</vt:lpstr>
      <vt:lpstr>Source Code Pro</vt:lpstr>
      <vt:lpstr>Roboto</vt:lpstr>
      <vt:lpstr>Roboto Condensed Light</vt:lpstr>
      <vt:lpstr>Beach Day</vt:lpstr>
      <vt:lpstr>Gender Queer  in the Era of “Don’t Say Gay” </vt:lpstr>
      <vt:lpstr>Gender Queer: A Memoir </vt:lpstr>
      <vt:lpstr>Warning: The next slides contain images of nudity and Sex</vt:lpstr>
      <vt:lpstr>Nudity! Sex! Oh…my?</vt:lpstr>
      <vt:lpstr>Nudity! Sex! Oh…my? (cont’d)</vt:lpstr>
      <vt:lpstr>“One of the most banned books in the US”</vt:lpstr>
      <vt:lpstr>PowerPoint Presentation</vt:lpstr>
      <vt:lpstr>Discussion Questions</vt:lpstr>
      <vt:lpstr>Cultural Context</vt:lpstr>
      <vt:lpstr>Discussion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Queer  in the Era of “Don’t Say Gay” </dc:title>
  <cp:lastModifiedBy>Ginger Shoulders</cp:lastModifiedBy>
  <cp:revision>2</cp:revision>
  <dcterms:modified xsi:type="dcterms:W3CDTF">2023-03-06T23:30:49Z</dcterms:modified>
</cp:coreProperties>
</file>