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Lato" panose="020F0502020204030203" pitchFamily="34" charset="0"/>
      <p:regular r:id="rId13"/>
      <p:bold r:id="rId14"/>
      <p:italic r:id="rId15"/>
      <p:boldItalic r:id="rId16"/>
    </p:embeddedFont>
    <p:embeddedFont>
      <p:font typeface="Lora" pitchFamily="2" charset="0"/>
      <p:regular r:id="rId17"/>
      <p:bold r:id="rId18"/>
      <p:italic r:id="rId19"/>
      <p:boldItalic r:id="rId20"/>
    </p:embeddedFont>
    <p:embeddedFont>
      <p:font typeface="Raleway" pitchFamily="2" charset="0"/>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Verdana" panose="020B060403050404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KcqYwHiR1ayT5vMqvibwj2rHKi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9" d="100"/>
          <a:sy n="159" d="100"/>
        </p:scale>
        <p:origin x="222"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21" Type="http://schemas.openxmlformats.org/officeDocument/2006/relationships/font" Target="fonts/font9.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1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12"/>
          <p:cNvGrpSpPr/>
          <p:nvPr/>
        </p:nvGrpSpPr>
        <p:grpSpPr>
          <a:xfrm>
            <a:off x="830392" y="1191256"/>
            <a:ext cx="745763" cy="45826"/>
            <a:chOff x="4580561" y="2589004"/>
            <a:chExt cx="1064464" cy="25200"/>
          </a:xfrm>
        </p:grpSpPr>
        <p:sp>
          <p:nvSpPr>
            <p:cNvPr id="12" name="Google Shape;12;p1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 name="Google Shape;14;p12"/>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15" name="Google Shape;15;p12"/>
          <p:cNvSpPr txBox="1">
            <a:spLocks noGrp="1"/>
          </p:cNvSpPr>
          <p:nvPr>
            <p:ph type="subTitle" idx="1"/>
          </p:nvPr>
        </p:nvSpPr>
        <p:spPr>
          <a:xfrm>
            <a:off x="729627" y="3172900"/>
            <a:ext cx="7688100" cy="541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6" name="Google Shape;16;p1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21"/>
          <p:cNvGrpSpPr/>
          <p:nvPr/>
        </p:nvGrpSpPr>
        <p:grpSpPr>
          <a:xfrm>
            <a:off x="830392" y="4169130"/>
            <a:ext cx="745763" cy="45826"/>
            <a:chOff x="4580561" y="2589004"/>
            <a:chExt cx="1064464" cy="25200"/>
          </a:xfrm>
        </p:grpSpPr>
        <p:sp>
          <p:nvSpPr>
            <p:cNvPr id="75" name="Google Shape;75;p2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7" name="Google Shape;77;p21"/>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78" name="Google Shape;78;p21"/>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0"/>
              </a:spcBef>
              <a:spcAft>
                <a:spcPts val="0"/>
              </a:spcAft>
              <a:buClr>
                <a:schemeClr val="lt1"/>
              </a:buClr>
              <a:buSzPts val="1100"/>
              <a:buChar char="○"/>
              <a:defRPr>
                <a:solidFill>
                  <a:schemeClr val="lt1"/>
                </a:solidFill>
              </a:defRPr>
            </a:lvl2pPr>
            <a:lvl3pPr marL="1371600" lvl="2" indent="-298450" algn="l">
              <a:lnSpc>
                <a:spcPct val="115000"/>
              </a:lnSpc>
              <a:spcBef>
                <a:spcPts val="0"/>
              </a:spcBef>
              <a:spcAft>
                <a:spcPts val="0"/>
              </a:spcAft>
              <a:buClr>
                <a:schemeClr val="lt1"/>
              </a:buClr>
              <a:buSzPts val="1100"/>
              <a:buChar char="■"/>
              <a:defRPr>
                <a:solidFill>
                  <a:schemeClr val="lt1"/>
                </a:solidFill>
              </a:defRPr>
            </a:lvl3pPr>
            <a:lvl4pPr marL="1828800" lvl="3" indent="-298450" algn="l">
              <a:lnSpc>
                <a:spcPct val="115000"/>
              </a:lnSpc>
              <a:spcBef>
                <a:spcPts val="0"/>
              </a:spcBef>
              <a:spcAft>
                <a:spcPts val="0"/>
              </a:spcAft>
              <a:buClr>
                <a:schemeClr val="lt1"/>
              </a:buClr>
              <a:buSzPts val="1100"/>
              <a:buChar char="●"/>
              <a:defRPr>
                <a:solidFill>
                  <a:schemeClr val="lt1"/>
                </a:solidFill>
              </a:defRPr>
            </a:lvl4pPr>
            <a:lvl5pPr marL="2286000" lvl="4" indent="-298450" algn="l">
              <a:lnSpc>
                <a:spcPct val="115000"/>
              </a:lnSpc>
              <a:spcBef>
                <a:spcPts val="0"/>
              </a:spcBef>
              <a:spcAft>
                <a:spcPts val="0"/>
              </a:spcAft>
              <a:buClr>
                <a:schemeClr val="lt1"/>
              </a:buClr>
              <a:buSzPts val="1100"/>
              <a:buChar char="○"/>
              <a:defRPr>
                <a:solidFill>
                  <a:schemeClr val="lt1"/>
                </a:solidFill>
              </a:defRPr>
            </a:lvl5pPr>
            <a:lvl6pPr marL="2743200" lvl="5" indent="-298450" algn="l">
              <a:lnSpc>
                <a:spcPct val="115000"/>
              </a:lnSpc>
              <a:spcBef>
                <a:spcPts val="0"/>
              </a:spcBef>
              <a:spcAft>
                <a:spcPts val="0"/>
              </a:spcAft>
              <a:buClr>
                <a:schemeClr val="lt1"/>
              </a:buClr>
              <a:buSzPts val="1100"/>
              <a:buChar char="■"/>
              <a:defRPr>
                <a:solidFill>
                  <a:schemeClr val="lt1"/>
                </a:solidFill>
              </a:defRPr>
            </a:lvl6pPr>
            <a:lvl7pPr marL="3200400" lvl="6" indent="-298450" algn="l">
              <a:lnSpc>
                <a:spcPct val="115000"/>
              </a:lnSpc>
              <a:spcBef>
                <a:spcPts val="0"/>
              </a:spcBef>
              <a:spcAft>
                <a:spcPts val="0"/>
              </a:spcAft>
              <a:buClr>
                <a:schemeClr val="lt1"/>
              </a:buClr>
              <a:buSzPts val="1100"/>
              <a:buChar char="●"/>
              <a:defRPr>
                <a:solidFill>
                  <a:schemeClr val="lt1"/>
                </a:solidFill>
              </a:defRPr>
            </a:lvl7pPr>
            <a:lvl8pPr marL="3657600" lvl="7" indent="-298450" algn="l">
              <a:lnSpc>
                <a:spcPct val="115000"/>
              </a:lnSpc>
              <a:spcBef>
                <a:spcPts val="0"/>
              </a:spcBef>
              <a:spcAft>
                <a:spcPts val="0"/>
              </a:spcAft>
              <a:buClr>
                <a:schemeClr val="lt1"/>
              </a:buClr>
              <a:buSzPts val="1100"/>
              <a:buChar char="○"/>
              <a:defRPr>
                <a:solidFill>
                  <a:schemeClr val="lt1"/>
                </a:solidFill>
              </a:defRPr>
            </a:lvl8pPr>
            <a:lvl9pPr marL="4114800" lvl="8" indent="-298450" algn="l">
              <a:lnSpc>
                <a:spcPct val="115000"/>
              </a:lnSpc>
              <a:spcBef>
                <a:spcPts val="0"/>
              </a:spcBef>
              <a:spcAft>
                <a:spcPts val="0"/>
              </a:spcAft>
              <a:buClr>
                <a:schemeClr val="lt1"/>
              </a:buClr>
              <a:buSzPts val="1100"/>
              <a:buChar char="■"/>
              <a:defRPr>
                <a:solidFill>
                  <a:schemeClr val="lt1"/>
                </a:solidFill>
              </a:defRPr>
            </a:lvl9pPr>
          </a:lstStyle>
          <a:p>
            <a:endParaRPr/>
          </a:p>
        </p:txBody>
      </p:sp>
      <p:sp>
        <p:nvSpPr>
          <p:cNvPr id="79" name="Google Shape;79;p2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2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
        <p:cNvGrpSpPr/>
        <p:nvPr/>
      </p:nvGrpSpPr>
      <p:grpSpPr>
        <a:xfrm>
          <a:off x="0" y="0"/>
          <a:ext cx="0" cy="0"/>
          <a:chOff x="0" y="0"/>
          <a:chExt cx="0" cy="0"/>
        </a:xfrm>
      </p:grpSpPr>
      <p:sp>
        <p:nvSpPr>
          <p:cNvPr id="18" name="Google Shape;18;p13"/>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 name="Google Shape;19;p13"/>
          <p:cNvGrpSpPr/>
          <p:nvPr/>
        </p:nvGrpSpPr>
        <p:grpSpPr>
          <a:xfrm>
            <a:off x="830392" y="1191256"/>
            <a:ext cx="745763" cy="45826"/>
            <a:chOff x="4580561" y="2589004"/>
            <a:chExt cx="1064464" cy="25200"/>
          </a:xfrm>
        </p:grpSpPr>
        <p:sp>
          <p:nvSpPr>
            <p:cNvPr id="20" name="Google Shape;20;p1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 name="Google Shape;22;p13"/>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23" name="Google Shape;23;p13"/>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4" name="Google Shape;24;p13"/>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25" name="Google Shape;25;p1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6"/>
        <p:cNvGrpSpPr/>
        <p:nvPr/>
      </p:nvGrpSpPr>
      <p:grpSpPr>
        <a:xfrm>
          <a:off x="0" y="0"/>
          <a:ext cx="0" cy="0"/>
          <a:chOff x="0" y="0"/>
          <a:chExt cx="0" cy="0"/>
        </a:xfrm>
      </p:grpSpPr>
      <p:grpSp>
        <p:nvGrpSpPr>
          <p:cNvPr id="27" name="Google Shape;27;p14"/>
          <p:cNvGrpSpPr/>
          <p:nvPr/>
        </p:nvGrpSpPr>
        <p:grpSpPr>
          <a:xfrm>
            <a:off x="830392" y="1191256"/>
            <a:ext cx="745763" cy="45826"/>
            <a:chOff x="4580561" y="2589004"/>
            <a:chExt cx="1064464" cy="25200"/>
          </a:xfrm>
        </p:grpSpPr>
        <p:sp>
          <p:nvSpPr>
            <p:cNvPr id="28" name="Google Shape;28;p1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 name="Google Shape;30;p14"/>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31" name="Google Shape;31;p1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1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 name="Google Shape;34;p15"/>
          <p:cNvGrpSpPr/>
          <p:nvPr/>
        </p:nvGrpSpPr>
        <p:grpSpPr>
          <a:xfrm>
            <a:off x="830392" y="1191256"/>
            <a:ext cx="745763" cy="45826"/>
            <a:chOff x="4580561" y="2589004"/>
            <a:chExt cx="1064464" cy="25200"/>
          </a:xfrm>
        </p:grpSpPr>
        <p:sp>
          <p:nvSpPr>
            <p:cNvPr id="35" name="Google Shape;35;p1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 name="Google Shape;37;p15"/>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38" name="Google Shape;38;p15"/>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39" name="Google Shape;39;p1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0"/>
        <p:cNvGrpSpPr/>
        <p:nvPr/>
      </p:nvGrpSpPr>
      <p:grpSpPr>
        <a:xfrm>
          <a:off x="0" y="0"/>
          <a:ext cx="0" cy="0"/>
          <a:chOff x="0" y="0"/>
          <a:chExt cx="0" cy="0"/>
        </a:xfrm>
      </p:grpSpPr>
      <p:sp>
        <p:nvSpPr>
          <p:cNvPr id="41" name="Google Shape;41;p1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 name="Google Shape;42;p16"/>
          <p:cNvGrpSpPr/>
          <p:nvPr/>
        </p:nvGrpSpPr>
        <p:grpSpPr>
          <a:xfrm>
            <a:off x="830392" y="1191256"/>
            <a:ext cx="745763" cy="45826"/>
            <a:chOff x="4580561" y="2589004"/>
            <a:chExt cx="1064464" cy="25200"/>
          </a:xfrm>
        </p:grpSpPr>
        <p:sp>
          <p:nvSpPr>
            <p:cNvPr id="43" name="Google Shape;43;p1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1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 name="Google Shape;45;p16"/>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46" name="Google Shape;46;p16"/>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7" name="Google Shape;47;p16"/>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8" name="Google Shape;48;p1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1" name="Google Shape;51;p17"/>
          <p:cNvGrpSpPr/>
          <p:nvPr/>
        </p:nvGrpSpPr>
        <p:grpSpPr>
          <a:xfrm>
            <a:off x="830392" y="1191256"/>
            <a:ext cx="745763" cy="45826"/>
            <a:chOff x="4580561" y="2589004"/>
            <a:chExt cx="1064464" cy="25200"/>
          </a:xfrm>
        </p:grpSpPr>
        <p:sp>
          <p:nvSpPr>
            <p:cNvPr id="52" name="Google Shape;52;p1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 name="Google Shape;54;p17"/>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55" name="Google Shape;55;p1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6"/>
        <p:cNvGrpSpPr/>
        <p:nvPr/>
      </p:nvGrpSpPr>
      <p:grpSpPr>
        <a:xfrm>
          <a:off x="0" y="0"/>
          <a:ext cx="0" cy="0"/>
          <a:chOff x="0" y="0"/>
          <a:chExt cx="0" cy="0"/>
        </a:xfrm>
      </p:grpSpPr>
      <p:sp>
        <p:nvSpPr>
          <p:cNvPr id="57" name="Google Shape;57;p1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8" name="Google Shape;58;p18"/>
          <p:cNvGrpSpPr/>
          <p:nvPr/>
        </p:nvGrpSpPr>
        <p:grpSpPr>
          <a:xfrm>
            <a:off x="830392" y="1191256"/>
            <a:ext cx="745763" cy="45826"/>
            <a:chOff x="4580561" y="2589004"/>
            <a:chExt cx="1064464" cy="25200"/>
          </a:xfrm>
        </p:grpSpPr>
        <p:sp>
          <p:nvSpPr>
            <p:cNvPr id="59" name="Google Shape;59;p1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 name="Google Shape;61;p18"/>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62" name="Google Shape;62;p18"/>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3" name="Google Shape;63;p1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64"/>
        <p:cNvGrpSpPr/>
        <p:nvPr/>
      </p:nvGrpSpPr>
      <p:grpSpPr>
        <a:xfrm>
          <a:off x="0" y="0"/>
          <a:ext cx="0" cy="0"/>
          <a:chOff x="0" y="0"/>
          <a:chExt cx="0" cy="0"/>
        </a:xfrm>
      </p:grpSpPr>
      <p:grpSp>
        <p:nvGrpSpPr>
          <p:cNvPr id="65" name="Google Shape;65;p19"/>
          <p:cNvGrpSpPr/>
          <p:nvPr/>
        </p:nvGrpSpPr>
        <p:grpSpPr>
          <a:xfrm>
            <a:off x="830392" y="4169130"/>
            <a:ext cx="745763" cy="45826"/>
            <a:chOff x="4580561" y="2589004"/>
            <a:chExt cx="1064464" cy="25200"/>
          </a:xfrm>
        </p:grpSpPr>
        <p:sp>
          <p:nvSpPr>
            <p:cNvPr id="66" name="Google Shape;66;p19"/>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9"/>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 name="Google Shape;68;p19"/>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69" name="Google Shape;69;p1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20"/>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72" name="Google Shape;72;p2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1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ctrTitle"/>
          </p:nvPr>
        </p:nvSpPr>
        <p:spPr>
          <a:xfrm>
            <a:off x="-64300" y="375550"/>
            <a:ext cx="9097500" cy="15420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chemeClr val="dk2"/>
              </a:buClr>
              <a:buSzPts val="1100"/>
              <a:buFont typeface="Arial"/>
              <a:buNone/>
            </a:pPr>
            <a:r>
              <a:rPr lang="en" sz="3400">
                <a:latin typeface="Lato"/>
                <a:ea typeface="Lato"/>
                <a:cs typeface="Lato"/>
                <a:sym typeface="Lato"/>
              </a:rPr>
              <a:t>Introduction to Environmental Humanities</a:t>
            </a:r>
            <a:r>
              <a:rPr lang="en" sz="4500">
                <a:latin typeface="Lato"/>
                <a:ea typeface="Lato"/>
                <a:cs typeface="Lato"/>
                <a:sym typeface="Lato"/>
              </a:rPr>
              <a:t> </a:t>
            </a:r>
            <a:endParaRPr sz="4500">
              <a:latin typeface="Lato"/>
              <a:ea typeface="Lato"/>
              <a:cs typeface="Lato"/>
              <a:sym typeface="Lato"/>
            </a:endParaRPr>
          </a:p>
        </p:txBody>
      </p:sp>
      <p:sp>
        <p:nvSpPr>
          <p:cNvPr id="87" name="Google Shape;87;p1"/>
          <p:cNvSpPr txBox="1">
            <a:spLocks noGrp="1"/>
          </p:cNvSpPr>
          <p:nvPr>
            <p:ph type="subTitle" idx="1"/>
          </p:nvPr>
        </p:nvSpPr>
        <p:spPr>
          <a:xfrm>
            <a:off x="-26208" y="4247500"/>
            <a:ext cx="6331500" cy="1241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600"/>
              <a:buNone/>
            </a:pPr>
            <a:endParaRPr/>
          </a:p>
          <a:p>
            <a:pPr marL="0" lvl="0" indent="0" algn="l" rtl="0">
              <a:spcBef>
                <a:spcPts val="0"/>
              </a:spcBef>
              <a:spcAft>
                <a:spcPts val="0"/>
              </a:spcAft>
              <a:buSzPts val="1600"/>
              <a:buNone/>
            </a:pPr>
            <a:r>
              <a:rPr lang="en"/>
              <a:t>Dr. Soljour</a:t>
            </a:r>
            <a:endParaRPr/>
          </a:p>
          <a:p>
            <a:pPr marL="0" lvl="0" indent="0" algn="l" rtl="0">
              <a:lnSpc>
                <a:spcPct val="100000"/>
              </a:lnSpc>
              <a:spcBef>
                <a:spcPts val="0"/>
              </a:spcBef>
              <a:spcAft>
                <a:spcPts val="0"/>
              </a:spcAft>
              <a:buSzPts val="1600"/>
              <a:buNone/>
            </a:pPr>
            <a:r>
              <a:rPr lang="en"/>
              <a:t>Department of Classics &amp; Humanities </a:t>
            </a:r>
            <a:endParaRPr/>
          </a:p>
        </p:txBody>
      </p:sp>
      <p:pic>
        <p:nvPicPr>
          <p:cNvPr id="88" name="Google Shape;88;p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167999"/>
            <a:ext cx="3629801" cy="2082075"/>
          </a:xfrm>
          <a:prstGeom prst="rect">
            <a:avLst/>
          </a:prstGeom>
          <a:noFill/>
          <a:ln>
            <a:noFill/>
          </a:ln>
        </p:spPr>
      </p:pic>
      <p:pic>
        <p:nvPicPr>
          <p:cNvPr id="89" name="Google Shape;89;p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381325" y="3250075"/>
            <a:ext cx="3527925" cy="1852150"/>
          </a:xfrm>
          <a:prstGeom prst="rect">
            <a:avLst/>
          </a:prstGeom>
          <a:noFill/>
          <a:ln>
            <a:noFill/>
          </a:ln>
        </p:spPr>
      </p:pic>
      <p:pic>
        <p:nvPicPr>
          <p:cNvPr id="90" name="Google Shape;90;p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909250" y="1114424"/>
            <a:ext cx="2179462" cy="20820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4572000" y="84825"/>
            <a:ext cx="4704900" cy="1687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Comics Reading for this Week!</a:t>
            </a:r>
            <a:endParaRPr/>
          </a:p>
          <a:p>
            <a:pPr marL="0" lvl="0" indent="0" algn="l" rtl="0">
              <a:lnSpc>
                <a:spcPct val="100000"/>
              </a:lnSpc>
              <a:spcBef>
                <a:spcPts val="0"/>
              </a:spcBef>
              <a:spcAft>
                <a:spcPts val="0"/>
              </a:spcAft>
              <a:buSzPct val="111111"/>
              <a:buNone/>
            </a:pPr>
            <a:r>
              <a:rPr lang="en"/>
              <a:t>John Muir, Earth-Planet, Universe</a:t>
            </a:r>
            <a:endParaRPr/>
          </a:p>
        </p:txBody>
      </p:sp>
      <p:sp>
        <p:nvSpPr>
          <p:cNvPr id="165" name="Google Shape;165;p10"/>
          <p:cNvSpPr txBox="1">
            <a:spLocks noGrp="1"/>
          </p:cNvSpPr>
          <p:nvPr>
            <p:ph type="body" idx="2"/>
          </p:nvPr>
        </p:nvSpPr>
        <p:spPr>
          <a:xfrm>
            <a:off x="5000650" y="1272050"/>
            <a:ext cx="3665400" cy="4680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 sz="1400">
                <a:solidFill>
                  <a:srgbClr val="151515"/>
                </a:solidFill>
                <a:highlight>
                  <a:srgbClr val="FFFFFF"/>
                </a:highlight>
                <a:latin typeface="Arial"/>
                <a:ea typeface="Arial"/>
                <a:cs typeface="Arial"/>
                <a:sym typeface="Arial"/>
              </a:rPr>
              <a:t>Questions to Consider: </a:t>
            </a:r>
            <a:endParaRPr sz="1400">
              <a:solidFill>
                <a:srgbClr val="151515"/>
              </a:solidFill>
              <a:highlight>
                <a:srgbClr val="FFFFFF"/>
              </a:highlight>
              <a:latin typeface="Arial"/>
              <a:ea typeface="Arial"/>
              <a:cs typeface="Arial"/>
              <a:sym typeface="Arial"/>
            </a:endParaRPr>
          </a:p>
          <a:p>
            <a:pPr marL="457200" lvl="0" indent="-317500" algn="l" rtl="0">
              <a:lnSpc>
                <a:spcPct val="115000"/>
              </a:lnSpc>
              <a:spcBef>
                <a:spcPts val="1200"/>
              </a:spcBef>
              <a:spcAft>
                <a:spcPts val="0"/>
              </a:spcAft>
              <a:buClr>
                <a:srgbClr val="151515"/>
              </a:buClr>
              <a:buSzPts val="1400"/>
              <a:buFont typeface="Arial"/>
              <a:buChar char="●"/>
            </a:pPr>
            <a:r>
              <a:rPr lang="en" sz="1400">
                <a:solidFill>
                  <a:srgbClr val="151515"/>
                </a:solidFill>
                <a:highlight>
                  <a:srgbClr val="FFFFFF"/>
                </a:highlight>
                <a:latin typeface="Arial"/>
                <a:ea typeface="Arial"/>
                <a:cs typeface="Arial"/>
                <a:sym typeface="Arial"/>
              </a:rPr>
              <a:t>How did Muir’s early life impact his activism?</a:t>
            </a:r>
            <a:endParaRPr sz="1400">
              <a:solidFill>
                <a:srgbClr val="151515"/>
              </a:solidFill>
              <a:highlight>
                <a:srgbClr val="FFFFFF"/>
              </a:highlight>
              <a:latin typeface="Arial"/>
              <a:ea typeface="Arial"/>
              <a:cs typeface="Arial"/>
              <a:sym typeface="Arial"/>
            </a:endParaRPr>
          </a:p>
          <a:p>
            <a:pPr marL="457200" lvl="0" indent="-317500" algn="l" rtl="0">
              <a:lnSpc>
                <a:spcPct val="115000"/>
              </a:lnSpc>
              <a:spcBef>
                <a:spcPts val="0"/>
              </a:spcBef>
              <a:spcAft>
                <a:spcPts val="0"/>
              </a:spcAft>
              <a:buClr>
                <a:srgbClr val="151515"/>
              </a:buClr>
              <a:buSzPts val="1400"/>
              <a:buFont typeface="Arial"/>
              <a:buChar char="●"/>
            </a:pPr>
            <a:r>
              <a:rPr lang="en" sz="1400">
                <a:solidFill>
                  <a:srgbClr val="151515"/>
                </a:solidFill>
                <a:highlight>
                  <a:srgbClr val="FFFFFF"/>
                </a:highlight>
                <a:latin typeface="Arial"/>
                <a:ea typeface="Arial"/>
                <a:cs typeface="Arial"/>
                <a:sym typeface="Arial"/>
              </a:rPr>
              <a:t>Why did Muir chose to immigrate to the United States?</a:t>
            </a:r>
            <a:endParaRPr sz="1400">
              <a:solidFill>
                <a:srgbClr val="151515"/>
              </a:solidFill>
              <a:highlight>
                <a:srgbClr val="FFFFFF"/>
              </a:highlight>
              <a:latin typeface="Arial"/>
              <a:ea typeface="Arial"/>
              <a:cs typeface="Arial"/>
              <a:sym typeface="Arial"/>
            </a:endParaRPr>
          </a:p>
          <a:p>
            <a:pPr marL="457200" lvl="0" indent="-317500" algn="l" rtl="0">
              <a:lnSpc>
                <a:spcPct val="115000"/>
              </a:lnSpc>
              <a:spcBef>
                <a:spcPts val="0"/>
              </a:spcBef>
              <a:spcAft>
                <a:spcPts val="0"/>
              </a:spcAft>
              <a:buClr>
                <a:srgbClr val="151515"/>
              </a:buClr>
              <a:buSzPts val="1400"/>
              <a:buFont typeface="Arial"/>
              <a:buChar char="●"/>
            </a:pPr>
            <a:r>
              <a:rPr lang="en" sz="1400">
                <a:solidFill>
                  <a:srgbClr val="151515"/>
                </a:solidFill>
                <a:highlight>
                  <a:srgbClr val="FFFFFF"/>
                </a:highlight>
                <a:latin typeface="Arial"/>
                <a:ea typeface="Arial"/>
                <a:cs typeface="Arial"/>
                <a:sym typeface="Arial"/>
              </a:rPr>
              <a:t>What was Muir’s vision for protecting the environment?</a:t>
            </a:r>
            <a:endParaRPr sz="1400">
              <a:solidFill>
                <a:srgbClr val="151515"/>
              </a:solidFill>
              <a:highlight>
                <a:srgbClr val="FFFFFF"/>
              </a:highlight>
              <a:latin typeface="Arial"/>
              <a:ea typeface="Arial"/>
              <a:cs typeface="Arial"/>
              <a:sym typeface="Arial"/>
            </a:endParaRPr>
          </a:p>
          <a:p>
            <a:pPr marL="457200" lvl="0" indent="0" algn="l" rtl="0">
              <a:lnSpc>
                <a:spcPct val="115000"/>
              </a:lnSpc>
              <a:spcBef>
                <a:spcPts val="1200"/>
              </a:spcBef>
              <a:spcAft>
                <a:spcPts val="0"/>
              </a:spcAft>
              <a:buSzPts val="1300"/>
              <a:buNone/>
            </a:pPr>
            <a:endParaRPr sz="1000">
              <a:solidFill>
                <a:srgbClr val="191919"/>
              </a:solidFill>
              <a:highlight>
                <a:srgbClr val="FFFFFF"/>
              </a:highlight>
              <a:latin typeface="Arial"/>
              <a:ea typeface="Arial"/>
              <a:cs typeface="Arial"/>
              <a:sym typeface="Arial"/>
            </a:endParaRPr>
          </a:p>
          <a:p>
            <a:pPr marL="0" lvl="0" indent="0" algn="l" rtl="0">
              <a:lnSpc>
                <a:spcPct val="115000"/>
              </a:lnSpc>
              <a:spcBef>
                <a:spcPts val="1200"/>
              </a:spcBef>
              <a:spcAft>
                <a:spcPts val="1200"/>
              </a:spcAft>
              <a:buSzPts val="1300"/>
              <a:buNone/>
            </a:pPr>
            <a:endParaRPr/>
          </a:p>
        </p:txBody>
      </p:sp>
      <p:pic>
        <p:nvPicPr>
          <p:cNvPr id="166" name="Google Shape;166;p1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84823"/>
            <a:ext cx="2550351" cy="2247501"/>
          </a:xfrm>
          <a:prstGeom prst="rect">
            <a:avLst/>
          </a:prstGeom>
          <a:noFill/>
          <a:ln>
            <a:noFill/>
          </a:ln>
        </p:spPr>
      </p:pic>
      <p:pic>
        <p:nvPicPr>
          <p:cNvPr id="167" name="Google Shape;167;p1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3575" y="2424025"/>
            <a:ext cx="2352636" cy="2247501"/>
          </a:xfrm>
          <a:prstGeom prst="rect">
            <a:avLst/>
          </a:prstGeom>
          <a:noFill/>
          <a:ln>
            <a:noFill/>
          </a:ln>
        </p:spPr>
      </p:pic>
      <p:pic>
        <p:nvPicPr>
          <p:cNvPr id="168" name="Google Shape;168;p1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406200" y="953700"/>
            <a:ext cx="2075301" cy="2590975"/>
          </a:xfrm>
          <a:prstGeom prst="rect">
            <a:avLst/>
          </a:prstGeom>
          <a:noFill/>
          <a:ln>
            <a:noFill/>
          </a:ln>
        </p:spPr>
      </p:pic>
      <p:sp>
        <p:nvSpPr>
          <p:cNvPr id="169" name="Google Shape;169;p10"/>
          <p:cNvSpPr txBox="1"/>
          <p:nvPr/>
        </p:nvSpPr>
        <p:spPr>
          <a:xfrm>
            <a:off x="2464600" y="3686175"/>
            <a:ext cx="2003700" cy="32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151515"/>
                </a:solidFill>
                <a:latin typeface="Lato"/>
                <a:ea typeface="Lato"/>
                <a:cs typeface="Lato"/>
                <a:sym typeface="Lato"/>
              </a:rPr>
              <a:t>John Muir (1838-1914)</a:t>
            </a:r>
            <a:endParaRPr sz="1300" b="0" i="0" u="none" strike="noStrike" cap="none">
              <a:solidFill>
                <a:srgbClr val="151515"/>
              </a:solidFill>
              <a:latin typeface="Lato"/>
              <a:ea typeface="Lato"/>
              <a:cs typeface="Lato"/>
              <a:sym typeface="Lato"/>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151515"/>
                </a:solidFill>
                <a:latin typeface="Lato"/>
                <a:ea typeface="Lato"/>
                <a:cs typeface="Lato"/>
                <a:sym typeface="Lato"/>
              </a:rPr>
              <a:t>Known as the “Father of the National Parks.”</a:t>
            </a:r>
            <a:endParaRPr sz="1300" b="0" i="0" u="none" strike="noStrike" cap="none">
              <a:solidFill>
                <a:srgbClr val="151515"/>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2600"/>
              <a:buNone/>
            </a:pPr>
            <a:r>
              <a:rPr lang="en"/>
              <a:t>Overview</a:t>
            </a:r>
            <a:endParaRPr/>
          </a:p>
        </p:txBody>
      </p:sp>
      <p:sp>
        <p:nvSpPr>
          <p:cNvPr id="96" name="Google Shape;96;p2"/>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SzPts val="1300"/>
              <a:buChar char="●"/>
            </a:pPr>
            <a:r>
              <a:rPr lang="en" b="1"/>
              <a:t>Lecture</a:t>
            </a:r>
            <a:endParaRPr b="1"/>
          </a:p>
          <a:p>
            <a:pPr marL="914400" lvl="1" indent="-298450" algn="l" rtl="0">
              <a:lnSpc>
                <a:spcPct val="115000"/>
              </a:lnSpc>
              <a:spcBef>
                <a:spcPts val="0"/>
              </a:spcBef>
              <a:spcAft>
                <a:spcPts val="0"/>
              </a:spcAft>
              <a:buSzPts val="1100"/>
              <a:buChar char="○"/>
            </a:pPr>
            <a:r>
              <a:rPr lang="en" b="1"/>
              <a:t>What is Environmental Humanities?</a:t>
            </a:r>
            <a:endParaRPr b="1"/>
          </a:p>
          <a:p>
            <a:pPr marL="914400" lvl="1" indent="-298450" algn="l" rtl="0">
              <a:lnSpc>
                <a:spcPct val="115000"/>
              </a:lnSpc>
              <a:spcBef>
                <a:spcPts val="0"/>
              </a:spcBef>
              <a:spcAft>
                <a:spcPts val="0"/>
              </a:spcAft>
              <a:buSzPts val="1100"/>
              <a:buChar char="○"/>
            </a:pPr>
            <a:r>
              <a:rPr lang="en" b="1"/>
              <a:t>Approaches to Environmental Humanities</a:t>
            </a:r>
            <a:endParaRPr b="1"/>
          </a:p>
          <a:p>
            <a:pPr marL="914400" lvl="1" indent="-298450" algn="l" rtl="0">
              <a:lnSpc>
                <a:spcPct val="115000"/>
              </a:lnSpc>
              <a:spcBef>
                <a:spcPts val="0"/>
              </a:spcBef>
              <a:spcAft>
                <a:spcPts val="0"/>
              </a:spcAft>
              <a:buSzPts val="1100"/>
              <a:buChar char="○"/>
            </a:pPr>
            <a:r>
              <a:rPr lang="en" b="1"/>
              <a:t>Environmental Humanities Scholarship</a:t>
            </a:r>
            <a:endParaRPr b="1"/>
          </a:p>
          <a:p>
            <a:pPr marL="914400" lvl="1" indent="-298450" algn="l" rtl="0">
              <a:lnSpc>
                <a:spcPct val="115000"/>
              </a:lnSpc>
              <a:spcBef>
                <a:spcPts val="0"/>
              </a:spcBef>
              <a:spcAft>
                <a:spcPts val="0"/>
              </a:spcAft>
              <a:buSzPts val="1100"/>
              <a:buChar char="○"/>
            </a:pPr>
            <a:r>
              <a:rPr lang="en" b="1"/>
              <a:t>Environmental Issues Impacting our Nation</a:t>
            </a:r>
            <a:endParaRPr b="1"/>
          </a:p>
          <a:p>
            <a:pPr marL="457200" lvl="0" indent="0" algn="l" rtl="0">
              <a:lnSpc>
                <a:spcPct val="115000"/>
              </a:lnSpc>
              <a:spcBef>
                <a:spcPts val="1200"/>
              </a:spcBef>
              <a:spcAft>
                <a:spcPts val="1200"/>
              </a:spcAft>
              <a:buSzPts val="1300"/>
              <a:buNone/>
            </a:pP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xfrm>
            <a:off x="175325" y="-115275"/>
            <a:ext cx="4254900" cy="1687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600"/>
              <a:buNone/>
            </a:pPr>
            <a:r>
              <a:rPr lang="en"/>
              <a:t>What is Environmental Humanities? </a:t>
            </a:r>
            <a:endParaRPr/>
          </a:p>
        </p:txBody>
      </p:sp>
      <p:sp>
        <p:nvSpPr>
          <p:cNvPr id="102" name="Google Shape;102;p3"/>
          <p:cNvSpPr txBox="1">
            <a:spLocks noGrp="1"/>
          </p:cNvSpPr>
          <p:nvPr>
            <p:ph type="body" idx="2"/>
          </p:nvPr>
        </p:nvSpPr>
        <p:spPr>
          <a:xfrm>
            <a:off x="4463950" y="105300"/>
            <a:ext cx="4513200" cy="4840800"/>
          </a:xfrm>
          <a:prstGeom prst="rect">
            <a:avLst/>
          </a:prstGeom>
          <a:noFill/>
          <a:ln>
            <a:noFill/>
          </a:ln>
        </p:spPr>
        <p:txBody>
          <a:bodyPr spcFirstLastPara="1" wrap="square" lIns="91425" tIns="91425" rIns="91425" bIns="91425" anchor="t" anchorCtr="0">
            <a:noAutofit/>
          </a:bodyPr>
          <a:lstStyle/>
          <a:p>
            <a:pPr marL="457200" marR="241300" lvl="0" indent="-311150" algn="l" rtl="0">
              <a:lnSpc>
                <a:spcPct val="115000"/>
              </a:lnSpc>
              <a:spcBef>
                <a:spcPts val="0"/>
              </a:spcBef>
              <a:spcAft>
                <a:spcPts val="0"/>
              </a:spcAft>
              <a:buClr>
                <a:srgbClr val="191919"/>
              </a:buClr>
              <a:buSzPts val="1300"/>
              <a:buFont typeface="Arial"/>
              <a:buChar char="●"/>
            </a:pPr>
            <a:r>
              <a:rPr lang="en" u="sng">
                <a:solidFill>
                  <a:srgbClr val="191919"/>
                </a:solidFill>
                <a:highlight>
                  <a:srgbClr val="FFFFFF"/>
                </a:highlight>
                <a:latin typeface="Arial"/>
                <a:ea typeface="Arial"/>
                <a:cs typeface="Arial"/>
                <a:sym typeface="Arial"/>
              </a:rPr>
              <a:t>Environmental Humanities</a:t>
            </a:r>
            <a:r>
              <a:rPr lang="en">
                <a:solidFill>
                  <a:srgbClr val="191919"/>
                </a:solidFill>
                <a:highlight>
                  <a:srgbClr val="FFFFFF"/>
                </a:highlight>
                <a:latin typeface="Arial"/>
                <a:ea typeface="Arial"/>
                <a:cs typeface="Arial"/>
                <a:sym typeface="Arial"/>
              </a:rPr>
              <a:t> is </a:t>
            </a:r>
            <a:r>
              <a:rPr lang="en">
                <a:solidFill>
                  <a:srgbClr val="191919"/>
                </a:solidFill>
                <a:highlight>
                  <a:schemeClr val="lt1"/>
                </a:highlight>
                <a:latin typeface="Arial"/>
                <a:ea typeface="Arial"/>
                <a:cs typeface="Arial"/>
                <a:sym typeface="Arial"/>
              </a:rPr>
              <a:t>an academic discipline that reflects the growing conviction that environmental issues cannot be solved by science and technology alone. </a:t>
            </a:r>
            <a:endParaRPr>
              <a:solidFill>
                <a:srgbClr val="191919"/>
              </a:solidFill>
              <a:highlight>
                <a:schemeClr val="lt1"/>
              </a:highlight>
              <a:latin typeface="Arial"/>
              <a:ea typeface="Arial"/>
              <a:cs typeface="Arial"/>
              <a:sym typeface="Arial"/>
            </a:endParaRPr>
          </a:p>
          <a:p>
            <a:pPr marL="457200" marR="241300" lvl="0" indent="-311150" algn="l" rtl="0">
              <a:lnSpc>
                <a:spcPct val="115000"/>
              </a:lnSpc>
              <a:spcBef>
                <a:spcPts val="0"/>
              </a:spcBef>
              <a:spcAft>
                <a:spcPts val="0"/>
              </a:spcAft>
              <a:buClr>
                <a:srgbClr val="191919"/>
              </a:buClr>
              <a:buSzPts val="1300"/>
              <a:buFont typeface="Arial"/>
              <a:buChar char="●"/>
            </a:pPr>
            <a:r>
              <a:rPr lang="en">
                <a:solidFill>
                  <a:srgbClr val="191919"/>
                </a:solidFill>
                <a:highlight>
                  <a:schemeClr val="lt1"/>
                </a:highlight>
                <a:latin typeface="Arial"/>
                <a:ea typeface="Arial"/>
                <a:cs typeface="Arial"/>
                <a:sym typeface="Arial"/>
              </a:rPr>
              <a:t>Environmental Humanities emphasizes the important role that history, philosophy, literature, the arts, and interpretive social sciences plays in:</a:t>
            </a:r>
            <a:endParaRPr>
              <a:solidFill>
                <a:srgbClr val="191919"/>
              </a:solidFill>
              <a:highlight>
                <a:schemeClr val="lt1"/>
              </a:highlight>
              <a:latin typeface="Arial"/>
              <a:ea typeface="Arial"/>
              <a:cs typeface="Arial"/>
              <a:sym typeface="Arial"/>
            </a:endParaRPr>
          </a:p>
          <a:p>
            <a:pPr marL="914400" marR="241300" lvl="1" indent="-298450" algn="l" rtl="0">
              <a:lnSpc>
                <a:spcPct val="115000"/>
              </a:lnSpc>
              <a:spcBef>
                <a:spcPts val="0"/>
              </a:spcBef>
              <a:spcAft>
                <a:spcPts val="0"/>
              </a:spcAft>
              <a:buClr>
                <a:srgbClr val="191919"/>
              </a:buClr>
              <a:buSzPts val="1100"/>
              <a:buFont typeface="Arial"/>
              <a:buChar char="○"/>
            </a:pPr>
            <a:r>
              <a:rPr lang="en">
                <a:solidFill>
                  <a:srgbClr val="191919"/>
                </a:solidFill>
                <a:highlight>
                  <a:schemeClr val="lt1"/>
                </a:highlight>
                <a:latin typeface="Arial"/>
                <a:ea typeface="Arial"/>
                <a:cs typeface="Arial"/>
                <a:sym typeface="Arial"/>
              </a:rPr>
              <a:t>Producing solutions to environmental problems. </a:t>
            </a:r>
            <a:endParaRPr>
              <a:solidFill>
                <a:srgbClr val="191919"/>
              </a:solidFill>
              <a:highlight>
                <a:schemeClr val="lt1"/>
              </a:highlight>
              <a:latin typeface="Arial"/>
              <a:ea typeface="Arial"/>
              <a:cs typeface="Arial"/>
              <a:sym typeface="Arial"/>
            </a:endParaRPr>
          </a:p>
          <a:p>
            <a:pPr marL="914400" marR="241300" lvl="1" indent="-298450" algn="l" rtl="0">
              <a:lnSpc>
                <a:spcPct val="115000"/>
              </a:lnSpc>
              <a:spcBef>
                <a:spcPts val="0"/>
              </a:spcBef>
              <a:spcAft>
                <a:spcPts val="0"/>
              </a:spcAft>
              <a:buClr>
                <a:srgbClr val="191919"/>
              </a:buClr>
              <a:buSzPts val="1100"/>
              <a:buFont typeface="Arial"/>
              <a:buChar char="○"/>
            </a:pPr>
            <a:r>
              <a:rPr lang="en">
                <a:solidFill>
                  <a:srgbClr val="191919"/>
                </a:solidFill>
                <a:highlight>
                  <a:schemeClr val="lt1"/>
                </a:highlight>
                <a:latin typeface="Arial"/>
                <a:ea typeface="Arial"/>
                <a:cs typeface="Arial"/>
                <a:sym typeface="Arial"/>
              </a:rPr>
              <a:t>Understanding how those problems arose. </a:t>
            </a:r>
            <a:endParaRPr>
              <a:solidFill>
                <a:srgbClr val="191919"/>
              </a:solidFill>
              <a:highlight>
                <a:schemeClr val="lt1"/>
              </a:highlight>
              <a:latin typeface="Arial"/>
              <a:ea typeface="Arial"/>
              <a:cs typeface="Arial"/>
              <a:sym typeface="Arial"/>
            </a:endParaRPr>
          </a:p>
          <a:p>
            <a:pPr marL="914400" marR="241300" lvl="1" indent="-298450" algn="l" rtl="0">
              <a:lnSpc>
                <a:spcPct val="115000"/>
              </a:lnSpc>
              <a:spcBef>
                <a:spcPts val="0"/>
              </a:spcBef>
              <a:spcAft>
                <a:spcPts val="0"/>
              </a:spcAft>
              <a:buClr>
                <a:srgbClr val="191919"/>
              </a:buClr>
              <a:buSzPts val="1100"/>
              <a:buFont typeface="Arial"/>
              <a:buChar char="○"/>
            </a:pPr>
            <a:r>
              <a:rPr lang="en">
                <a:solidFill>
                  <a:srgbClr val="191919"/>
                </a:solidFill>
                <a:highlight>
                  <a:schemeClr val="lt1"/>
                </a:highlight>
                <a:latin typeface="Arial"/>
                <a:ea typeface="Arial"/>
                <a:cs typeface="Arial"/>
                <a:sym typeface="Arial"/>
              </a:rPr>
              <a:t>Improving environmental outcomes. </a:t>
            </a:r>
            <a:endParaRPr>
              <a:solidFill>
                <a:srgbClr val="191919"/>
              </a:solidFill>
              <a:highlight>
                <a:schemeClr val="lt1"/>
              </a:highlight>
              <a:latin typeface="Arial"/>
              <a:ea typeface="Arial"/>
              <a:cs typeface="Arial"/>
              <a:sym typeface="Arial"/>
            </a:endParaRPr>
          </a:p>
          <a:p>
            <a:pPr marL="457200" marR="241300" lvl="0" indent="-311150" algn="l" rtl="0">
              <a:lnSpc>
                <a:spcPct val="115000"/>
              </a:lnSpc>
              <a:spcBef>
                <a:spcPts val="0"/>
              </a:spcBef>
              <a:spcAft>
                <a:spcPts val="0"/>
              </a:spcAft>
              <a:buClr>
                <a:srgbClr val="191919"/>
              </a:buClr>
              <a:buSzPts val="1300"/>
              <a:buFont typeface="Arial"/>
              <a:buChar char="●"/>
            </a:pPr>
            <a:r>
              <a:rPr lang="en">
                <a:solidFill>
                  <a:srgbClr val="191919"/>
                </a:solidFill>
                <a:highlight>
                  <a:srgbClr val="FFFFFF"/>
                </a:highlight>
                <a:latin typeface="Arial"/>
                <a:ea typeface="Arial"/>
                <a:cs typeface="Arial"/>
                <a:sym typeface="Arial"/>
              </a:rPr>
              <a:t>The field makes interdisciplinary connections between environmental philosophy, environmental history, ecocriticism, cultural geography, cultural anthropology, and political ecology.</a:t>
            </a:r>
            <a:endParaRPr>
              <a:solidFill>
                <a:srgbClr val="191919"/>
              </a:solidFill>
              <a:highlight>
                <a:srgbClr val="FFFFFF"/>
              </a:highlight>
              <a:latin typeface="Arial"/>
              <a:ea typeface="Arial"/>
              <a:cs typeface="Arial"/>
              <a:sym typeface="Arial"/>
            </a:endParaRPr>
          </a:p>
          <a:p>
            <a:pPr marL="457200" marR="241300" lvl="0" indent="-311150" algn="l" rtl="0">
              <a:lnSpc>
                <a:spcPct val="115000"/>
              </a:lnSpc>
              <a:spcBef>
                <a:spcPts val="0"/>
              </a:spcBef>
              <a:spcAft>
                <a:spcPts val="0"/>
              </a:spcAft>
              <a:buClr>
                <a:srgbClr val="191919"/>
              </a:buClr>
              <a:buSzPts val="1300"/>
              <a:buFont typeface="Arial"/>
              <a:buChar char="●"/>
            </a:pPr>
            <a:r>
              <a:rPr lang="en">
                <a:solidFill>
                  <a:srgbClr val="191919"/>
                </a:solidFill>
                <a:highlight>
                  <a:srgbClr val="FFFFFF"/>
                </a:highlight>
                <a:latin typeface="Arial"/>
                <a:ea typeface="Arial"/>
                <a:cs typeface="Arial"/>
                <a:sym typeface="Arial"/>
              </a:rPr>
              <a:t>Scholars and practitioners actively make recommendations that shape public debate and policies on environmental issues.</a:t>
            </a:r>
            <a:endParaRPr>
              <a:solidFill>
                <a:srgbClr val="191919"/>
              </a:solidFill>
              <a:highlight>
                <a:srgbClr val="FFFFFF"/>
              </a:highlight>
              <a:latin typeface="Arial"/>
              <a:ea typeface="Arial"/>
              <a:cs typeface="Arial"/>
              <a:sym typeface="Arial"/>
            </a:endParaRPr>
          </a:p>
          <a:p>
            <a:pPr marL="0" marR="241300" lvl="0" indent="0" algn="l" rtl="0">
              <a:lnSpc>
                <a:spcPct val="115000"/>
              </a:lnSpc>
              <a:spcBef>
                <a:spcPts val="2300"/>
              </a:spcBef>
              <a:spcAft>
                <a:spcPts val="2300"/>
              </a:spcAft>
              <a:buSzPts val="1300"/>
              <a:buNone/>
            </a:pPr>
            <a:endParaRPr sz="1350">
              <a:solidFill>
                <a:srgbClr val="000000"/>
              </a:solidFill>
              <a:highlight>
                <a:srgbClr val="FFFFFF"/>
              </a:highlight>
              <a:latin typeface="Lora"/>
              <a:ea typeface="Lora"/>
              <a:cs typeface="Lora"/>
              <a:sym typeface="Lora"/>
            </a:endParaRPr>
          </a:p>
        </p:txBody>
      </p:sp>
      <p:pic>
        <p:nvPicPr>
          <p:cNvPr id="103" name="Google Shape;103;p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3303225"/>
            <a:ext cx="2750425" cy="1840275"/>
          </a:xfrm>
          <a:prstGeom prst="rect">
            <a:avLst/>
          </a:prstGeom>
          <a:noFill/>
          <a:ln>
            <a:noFill/>
          </a:ln>
        </p:spPr>
      </p:pic>
      <p:pic>
        <p:nvPicPr>
          <p:cNvPr id="104" name="Google Shape;104;p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234800" y="2087025"/>
            <a:ext cx="2294400" cy="3056475"/>
          </a:xfrm>
          <a:prstGeom prst="rect">
            <a:avLst/>
          </a:prstGeom>
          <a:noFill/>
          <a:ln>
            <a:noFill/>
          </a:ln>
        </p:spPr>
      </p:pic>
      <p:pic>
        <p:nvPicPr>
          <p:cNvPr id="105" name="Google Shape;105;p3"/>
          <p:cNvPicPr preferRelativeResize="0"/>
          <p:nvPr/>
        </p:nvPicPr>
        <p:blipFill rotWithShape="1">
          <a:blip r:embed="rId5">
            <a:alphaModFix/>
          </a:blip>
          <a:srcRect/>
          <a:stretch/>
        </p:blipFill>
        <p:spPr>
          <a:xfrm>
            <a:off x="0" y="1062325"/>
            <a:ext cx="2240900" cy="2240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130350" y="-85150"/>
            <a:ext cx="4565400" cy="1687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600"/>
              <a:buNone/>
            </a:pPr>
            <a:r>
              <a:rPr lang="en"/>
              <a:t>Approaches to </a:t>
            </a:r>
            <a:endParaRPr/>
          </a:p>
          <a:p>
            <a:pPr marL="0" lvl="0" indent="0" algn="l" rtl="0">
              <a:lnSpc>
                <a:spcPct val="100000"/>
              </a:lnSpc>
              <a:spcBef>
                <a:spcPts val="0"/>
              </a:spcBef>
              <a:spcAft>
                <a:spcPts val="0"/>
              </a:spcAft>
              <a:buSzPts val="2600"/>
              <a:buNone/>
            </a:pPr>
            <a:r>
              <a:rPr lang="en"/>
              <a:t>Environmental Humanities</a:t>
            </a:r>
            <a:endParaRPr/>
          </a:p>
        </p:txBody>
      </p:sp>
      <p:sp>
        <p:nvSpPr>
          <p:cNvPr id="111" name="Google Shape;111;p4"/>
          <p:cNvSpPr txBox="1">
            <a:spLocks noGrp="1"/>
          </p:cNvSpPr>
          <p:nvPr>
            <p:ph type="body" idx="2"/>
          </p:nvPr>
        </p:nvSpPr>
        <p:spPr>
          <a:xfrm>
            <a:off x="4572000" y="0"/>
            <a:ext cx="4538700" cy="501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300"/>
              <a:buNone/>
            </a:pPr>
            <a:r>
              <a:rPr lang="en" sz="1250">
                <a:solidFill>
                  <a:srgbClr val="191919"/>
                </a:solidFill>
                <a:highlight>
                  <a:srgbClr val="FFFFFF"/>
                </a:highlight>
                <a:latin typeface="Arial"/>
                <a:ea typeface="Arial"/>
                <a:cs typeface="Arial"/>
                <a:sym typeface="Arial"/>
              </a:rPr>
              <a:t>Environmental Humanities encompasses a number of research and public-facing approaches:</a:t>
            </a:r>
            <a:endParaRPr sz="1250">
              <a:solidFill>
                <a:srgbClr val="191919"/>
              </a:solidFill>
              <a:highlight>
                <a:srgbClr val="FFFFFF"/>
              </a:highlight>
              <a:latin typeface="Arial"/>
              <a:ea typeface="Arial"/>
              <a:cs typeface="Arial"/>
              <a:sym typeface="Arial"/>
            </a:endParaRPr>
          </a:p>
          <a:p>
            <a:pPr marL="457200" marR="241300" lvl="0" indent="-307975" algn="l" rtl="0">
              <a:lnSpc>
                <a:spcPct val="115000"/>
              </a:lnSpc>
              <a:spcBef>
                <a:spcPts val="1400"/>
              </a:spcBef>
              <a:spcAft>
                <a:spcPts val="0"/>
              </a:spcAft>
              <a:buClr>
                <a:srgbClr val="191919"/>
              </a:buClr>
              <a:buSzPts val="1250"/>
              <a:buChar char="●"/>
            </a:pPr>
            <a:r>
              <a:rPr lang="en" sz="1250">
                <a:solidFill>
                  <a:srgbClr val="191919"/>
                </a:solidFill>
                <a:highlight>
                  <a:schemeClr val="lt1"/>
                </a:highlight>
                <a:latin typeface="Arial"/>
                <a:ea typeface="Arial"/>
                <a:cs typeface="Arial"/>
                <a:sym typeface="Arial"/>
              </a:rPr>
              <a:t>In terms of research, both scholars and practitioners use transdisciplinary approaches to examine the relationship between human life, culture and the planet. </a:t>
            </a:r>
            <a:endParaRPr sz="1250">
              <a:solidFill>
                <a:srgbClr val="191919"/>
              </a:solidFill>
              <a:highlight>
                <a:schemeClr val="lt1"/>
              </a:highlight>
              <a:latin typeface="Arial"/>
              <a:ea typeface="Arial"/>
              <a:cs typeface="Arial"/>
              <a:sym typeface="Arial"/>
            </a:endParaRPr>
          </a:p>
          <a:p>
            <a:pPr marL="914400" marR="241300" lvl="1" indent="-307975" algn="l" rtl="0">
              <a:lnSpc>
                <a:spcPct val="115000"/>
              </a:lnSpc>
              <a:spcBef>
                <a:spcPts val="0"/>
              </a:spcBef>
              <a:spcAft>
                <a:spcPts val="0"/>
              </a:spcAft>
              <a:buClr>
                <a:srgbClr val="191919"/>
              </a:buClr>
              <a:buSzPts val="1250"/>
              <a:buFont typeface="Arial"/>
              <a:buChar char="○"/>
            </a:pPr>
            <a:r>
              <a:rPr lang="en" sz="1250">
                <a:solidFill>
                  <a:srgbClr val="191919"/>
                </a:solidFill>
                <a:highlight>
                  <a:schemeClr val="lt1"/>
                </a:highlight>
                <a:latin typeface="Arial"/>
                <a:ea typeface="Arial"/>
                <a:cs typeface="Arial"/>
                <a:sym typeface="Arial"/>
              </a:rPr>
              <a:t>These approaches reexamine the history of humanity in terms of climate change, use of energy, natural resources and ongoing mass extinction.</a:t>
            </a:r>
            <a:endParaRPr sz="1250">
              <a:solidFill>
                <a:srgbClr val="191919"/>
              </a:solidFill>
              <a:highlight>
                <a:schemeClr val="lt1"/>
              </a:highlight>
              <a:latin typeface="Arial"/>
              <a:ea typeface="Arial"/>
              <a:cs typeface="Arial"/>
              <a:sym typeface="Arial"/>
            </a:endParaRPr>
          </a:p>
          <a:p>
            <a:pPr marL="457200" marR="241300" lvl="0" indent="-307975" algn="l" rtl="0">
              <a:lnSpc>
                <a:spcPct val="115000"/>
              </a:lnSpc>
              <a:spcBef>
                <a:spcPts val="0"/>
              </a:spcBef>
              <a:spcAft>
                <a:spcPts val="0"/>
              </a:spcAft>
              <a:buClr>
                <a:srgbClr val="191919"/>
              </a:buClr>
              <a:buSzPts val="1250"/>
              <a:buFont typeface="Arial"/>
              <a:buChar char="●"/>
            </a:pPr>
            <a:r>
              <a:rPr lang="en" sz="1250">
                <a:solidFill>
                  <a:srgbClr val="191919"/>
                </a:solidFill>
                <a:highlight>
                  <a:schemeClr val="lt1"/>
                </a:highlight>
                <a:latin typeface="Arial"/>
                <a:ea typeface="Arial"/>
                <a:cs typeface="Arial"/>
                <a:sym typeface="Arial"/>
              </a:rPr>
              <a:t>In terms of public engagement, researchers pose questions like: “what is the environment?”, “how did we get into this crisis?”, or “who survives, who gets to live well, how do we live together?” </a:t>
            </a:r>
            <a:endParaRPr sz="1250">
              <a:solidFill>
                <a:srgbClr val="191919"/>
              </a:solidFill>
              <a:highlight>
                <a:schemeClr val="lt1"/>
              </a:highlight>
              <a:latin typeface="Arial"/>
              <a:ea typeface="Arial"/>
              <a:cs typeface="Arial"/>
              <a:sym typeface="Arial"/>
            </a:endParaRPr>
          </a:p>
          <a:p>
            <a:pPr marL="914400" marR="241300" lvl="1" indent="-307975" algn="l" rtl="0">
              <a:lnSpc>
                <a:spcPct val="115000"/>
              </a:lnSpc>
              <a:spcBef>
                <a:spcPts val="0"/>
              </a:spcBef>
              <a:spcAft>
                <a:spcPts val="0"/>
              </a:spcAft>
              <a:buClr>
                <a:srgbClr val="191919"/>
              </a:buClr>
              <a:buSzPts val="1250"/>
              <a:buFont typeface="Arial"/>
              <a:buChar char="○"/>
            </a:pPr>
            <a:r>
              <a:rPr lang="en" sz="1250">
                <a:solidFill>
                  <a:srgbClr val="191919"/>
                </a:solidFill>
                <a:highlight>
                  <a:schemeClr val="lt1"/>
                </a:highlight>
                <a:latin typeface="Arial"/>
                <a:ea typeface="Arial"/>
                <a:cs typeface="Arial"/>
                <a:sym typeface="Arial"/>
              </a:rPr>
              <a:t>Using these questions, scholars and practitioners engage the public in participatory modes of research using case studies or civic engagement activities, debate, creative expression (ex. documentaries) and policymaking processes. </a:t>
            </a:r>
            <a:endParaRPr sz="1400"/>
          </a:p>
        </p:txBody>
      </p:sp>
      <p:pic>
        <p:nvPicPr>
          <p:cNvPr id="112" name="Google Shape;112;p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919825"/>
            <a:ext cx="2561325" cy="1947025"/>
          </a:xfrm>
          <a:prstGeom prst="rect">
            <a:avLst/>
          </a:prstGeom>
          <a:noFill/>
          <a:ln>
            <a:noFill/>
          </a:ln>
        </p:spPr>
      </p:pic>
      <p:pic>
        <p:nvPicPr>
          <p:cNvPr id="113" name="Google Shape;113;p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6200" y="3114043"/>
            <a:ext cx="4565402" cy="2029457"/>
          </a:xfrm>
          <a:prstGeom prst="rect">
            <a:avLst/>
          </a:prstGeom>
          <a:noFill/>
          <a:ln>
            <a:noFill/>
          </a:ln>
        </p:spPr>
      </p:pic>
      <p:pic>
        <p:nvPicPr>
          <p:cNvPr id="114" name="Google Shape;114;p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572250" y="919825"/>
            <a:ext cx="1956950" cy="1947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a:spLocks noGrp="1"/>
          </p:cNvSpPr>
          <p:nvPr>
            <p:ph type="title"/>
          </p:nvPr>
        </p:nvSpPr>
        <p:spPr>
          <a:xfrm>
            <a:off x="56100" y="-46425"/>
            <a:ext cx="4650000" cy="1865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600"/>
              <a:buNone/>
            </a:pPr>
            <a:r>
              <a:rPr lang="en"/>
              <a:t>Environmental Humanities Scholarship</a:t>
            </a:r>
            <a:endParaRPr/>
          </a:p>
        </p:txBody>
      </p:sp>
      <p:sp>
        <p:nvSpPr>
          <p:cNvPr id="120" name="Google Shape;120;p5"/>
          <p:cNvSpPr txBox="1">
            <a:spLocks noGrp="1"/>
          </p:cNvSpPr>
          <p:nvPr>
            <p:ph type="body" idx="2"/>
          </p:nvPr>
        </p:nvSpPr>
        <p:spPr>
          <a:xfrm>
            <a:off x="4624025" y="53350"/>
            <a:ext cx="4506900" cy="4747800"/>
          </a:xfrm>
          <a:prstGeom prst="rect">
            <a:avLst/>
          </a:prstGeom>
          <a:noFill/>
          <a:ln>
            <a:noFill/>
          </a:ln>
        </p:spPr>
        <p:txBody>
          <a:bodyPr spcFirstLastPara="1" wrap="square" lIns="91425" tIns="91425" rIns="91425" bIns="91425" anchor="t" anchorCtr="0">
            <a:normAutofit/>
          </a:bodyPr>
          <a:lstStyle/>
          <a:p>
            <a:pPr marL="457200" lvl="0" indent="-304800" algn="l" rtl="0">
              <a:lnSpc>
                <a:spcPct val="115000"/>
              </a:lnSpc>
              <a:spcBef>
                <a:spcPts val="0"/>
              </a:spcBef>
              <a:spcAft>
                <a:spcPts val="0"/>
              </a:spcAft>
              <a:buClr>
                <a:srgbClr val="151515"/>
              </a:buClr>
              <a:buSzPts val="1200"/>
              <a:buFont typeface="Arial"/>
              <a:buChar char="●"/>
            </a:pPr>
            <a:r>
              <a:rPr lang="en" sz="1200">
                <a:solidFill>
                  <a:srgbClr val="151515"/>
                </a:solidFill>
                <a:highlight>
                  <a:schemeClr val="lt1"/>
                </a:highlight>
                <a:latin typeface="Arial"/>
                <a:ea typeface="Arial"/>
                <a:cs typeface="Arial"/>
                <a:sym typeface="Arial"/>
              </a:rPr>
              <a:t>Environmental Humanities as a formal field of academic study is a 21st century development!</a:t>
            </a:r>
            <a:endParaRPr sz="1200">
              <a:solidFill>
                <a:srgbClr val="151515"/>
              </a:solidFill>
              <a:highlight>
                <a:schemeClr val="lt1"/>
              </a:highlight>
              <a:latin typeface="Arial"/>
              <a:ea typeface="Arial"/>
              <a:cs typeface="Arial"/>
              <a:sym typeface="Arial"/>
            </a:endParaRPr>
          </a:p>
          <a:p>
            <a:pPr marL="914400" lvl="1" indent="-304800" algn="l" rtl="0">
              <a:lnSpc>
                <a:spcPct val="115000"/>
              </a:lnSpc>
              <a:spcBef>
                <a:spcPts val="0"/>
              </a:spcBef>
              <a:spcAft>
                <a:spcPts val="0"/>
              </a:spcAft>
              <a:buClr>
                <a:srgbClr val="151515"/>
              </a:buClr>
              <a:buSzPts val="1200"/>
              <a:buFont typeface="Arial"/>
              <a:buChar char="○"/>
            </a:pPr>
            <a:r>
              <a:rPr lang="en" sz="1050">
                <a:solidFill>
                  <a:srgbClr val="151515"/>
                </a:solidFill>
                <a:highlight>
                  <a:srgbClr val="FFFFFF"/>
                </a:highlight>
                <a:latin typeface="Arial"/>
                <a:ea typeface="Arial"/>
                <a:cs typeface="Arial"/>
                <a:sym typeface="Arial"/>
              </a:rPr>
              <a:t>For the past 40 years, scholars in humanities and social science fields such as literature, history, philosophy, gender studies, and anthropology contributed “environmentalism.”</a:t>
            </a:r>
            <a:endParaRPr sz="1050">
              <a:solidFill>
                <a:srgbClr val="151515"/>
              </a:solidFill>
              <a:highlight>
                <a:srgbClr val="FFFFFF"/>
              </a:highlight>
              <a:latin typeface="Arial"/>
              <a:ea typeface="Arial"/>
              <a:cs typeface="Arial"/>
              <a:sym typeface="Arial"/>
            </a:endParaRPr>
          </a:p>
          <a:p>
            <a:pPr marL="914400" lvl="1" indent="-304800" algn="l" rtl="0">
              <a:lnSpc>
                <a:spcPct val="115000"/>
              </a:lnSpc>
              <a:spcBef>
                <a:spcPts val="0"/>
              </a:spcBef>
              <a:spcAft>
                <a:spcPts val="0"/>
              </a:spcAft>
              <a:buClr>
                <a:srgbClr val="151515"/>
              </a:buClr>
              <a:buSzPts val="1200"/>
              <a:buFont typeface="Arial"/>
              <a:buChar char="○"/>
            </a:pPr>
            <a:r>
              <a:rPr lang="en" sz="1050">
                <a:solidFill>
                  <a:srgbClr val="151515"/>
                </a:solidFill>
                <a:highlight>
                  <a:srgbClr val="FFFFFF"/>
                </a:highlight>
                <a:latin typeface="Arial"/>
                <a:ea typeface="Arial"/>
                <a:cs typeface="Arial"/>
                <a:sym typeface="Arial"/>
              </a:rPr>
              <a:t>Environmental Humanities encourages scholars and practitioners to work collaboratively. </a:t>
            </a:r>
            <a:endParaRPr sz="1200">
              <a:solidFill>
                <a:srgbClr val="151515"/>
              </a:solidFill>
              <a:highlight>
                <a:schemeClr val="lt1"/>
              </a:highlight>
              <a:latin typeface="Arial"/>
              <a:ea typeface="Arial"/>
              <a:cs typeface="Arial"/>
              <a:sym typeface="Arial"/>
            </a:endParaRPr>
          </a:p>
          <a:p>
            <a:pPr marL="457200" lvl="0" indent="-304800" algn="l" rtl="0">
              <a:lnSpc>
                <a:spcPct val="115000"/>
              </a:lnSpc>
              <a:spcBef>
                <a:spcPts val="0"/>
              </a:spcBef>
              <a:spcAft>
                <a:spcPts val="0"/>
              </a:spcAft>
              <a:buClr>
                <a:srgbClr val="151515"/>
              </a:buClr>
              <a:buSzPts val="1200"/>
              <a:buFont typeface="Arial"/>
              <a:buChar char="●"/>
            </a:pPr>
            <a:r>
              <a:rPr lang="en" sz="1200">
                <a:solidFill>
                  <a:srgbClr val="151515"/>
                </a:solidFill>
                <a:highlight>
                  <a:schemeClr val="lt1"/>
                </a:highlight>
                <a:latin typeface="Arial"/>
                <a:ea typeface="Arial"/>
                <a:cs typeface="Arial"/>
                <a:sym typeface="Arial"/>
              </a:rPr>
              <a:t>Scholarship began emerging in the 1960s.</a:t>
            </a:r>
            <a:endParaRPr sz="1200">
              <a:solidFill>
                <a:srgbClr val="151515"/>
              </a:solidFill>
              <a:highlight>
                <a:schemeClr val="lt1"/>
              </a:highlight>
              <a:latin typeface="Arial"/>
              <a:ea typeface="Arial"/>
              <a:cs typeface="Arial"/>
              <a:sym typeface="Arial"/>
            </a:endParaRPr>
          </a:p>
          <a:p>
            <a:pPr marL="457200" lvl="0" indent="-304800" algn="l" rtl="0">
              <a:lnSpc>
                <a:spcPct val="115000"/>
              </a:lnSpc>
              <a:spcBef>
                <a:spcPts val="0"/>
              </a:spcBef>
              <a:spcAft>
                <a:spcPts val="0"/>
              </a:spcAft>
              <a:buClr>
                <a:srgbClr val="151515"/>
              </a:buClr>
              <a:buSzPts val="1200"/>
              <a:buFont typeface="Arial"/>
              <a:buChar char="●"/>
            </a:pPr>
            <a:r>
              <a:rPr lang="en" sz="1200">
                <a:solidFill>
                  <a:srgbClr val="151515"/>
                </a:solidFill>
                <a:highlight>
                  <a:schemeClr val="lt1"/>
                </a:highlight>
                <a:latin typeface="Arial"/>
                <a:ea typeface="Arial"/>
                <a:cs typeface="Arial"/>
                <a:sym typeface="Arial"/>
              </a:rPr>
              <a:t>This lecture will examine 3 canonical texts from the 60s, 70s, and 90s.</a:t>
            </a:r>
            <a:endParaRPr sz="1200">
              <a:solidFill>
                <a:srgbClr val="151515"/>
              </a:solidFill>
              <a:highlight>
                <a:schemeClr val="lt1"/>
              </a:highlight>
              <a:latin typeface="Arial"/>
              <a:ea typeface="Arial"/>
              <a:cs typeface="Arial"/>
              <a:sym typeface="Arial"/>
            </a:endParaRPr>
          </a:p>
          <a:p>
            <a:pPr marL="457200" lvl="0" indent="-304800" algn="l" rtl="0">
              <a:lnSpc>
                <a:spcPct val="115000"/>
              </a:lnSpc>
              <a:spcBef>
                <a:spcPts val="0"/>
              </a:spcBef>
              <a:spcAft>
                <a:spcPts val="0"/>
              </a:spcAft>
              <a:buClr>
                <a:srgbClr val="151515"/>
              </a:buClr>
              <a:buSzPts val="1200"/>
              <a:buFont typeface="Arial"/>
              <a:buChar char="●"/>
            </a:pPr>
            <a:r>
              <a:rPr lang="en" sz="1200">
                <a:solidFill>
                  <a:srgbClr val="151515"/>
                </a:solidFill>
                <a:highlight>
                  <a:schemeClr val="lt1"/>
                </a:highlight>
                <a:latin typeface="Arial"/>
                <a:ea typeface="Arial"/>
                <a:cs typeface="Arial"/>
                <a:sym typeface="Arial"/>
              </a:rPr>
              <a:t>These texts helped shape the field and educate American citizens. </a:t>
            </a:r>
            <a:endParaRPr sz="1200">
              <a:solidFill>
                <a:srgbClr val="151515"/>
              </a:solidFill>
              <a:highlight>
                <a:schemeClr val="lt1"/>
              </a:highlight>
              <a:latin typeface="Arial"/>
              <a:ea typeface="Arial"/>
              <a:cs typeface="Arial"/>
              <a:sym typeface="Arial"/>
            </a:endParaRPr>
          </a:p>
          <a:p>
            <a:pPr marL="914400" lvl="1" indent="-304800" algn="l" rtl="0">
              <a:lnSpc>
                <a:spcPct val="115000"/>
              </a:lnSpc>
              <a:spcBef>
                <a:spcPts val="0"/>
              </a:spcBef>
              <a:spcAft>
                <a:spcPts val="0"/>
              </a:spcAft>
              <a:buClr>
                <a:srgbClr val="151515"/>
              </a:buClr>
              <a:buSzPts val="1200"/>
              <a:buFont typeface="Arial"/>
              <a:buChar char="○"/>
            </a:pPr>
            <a:r>
              <a:rPr lang="en" sz="1200">
                <a:solidFill>
                  <a:srgbClr val="151515"/>
                </a:solidFill>
                <a:highlight>
                  <a:schemeClr val="lt1"/>
                </a:highlight>
                <a:latin typeface="Arial"/>
                <a:ea typeface="Arial"/>
                <a:cs typeface="Arial"/>
                <a:sym typeface="Arial"/>
              </a:rPr>
              <a:t>Rachel Carson, </a:t>
            </a:r>
            <a:r>
              <a:rPr lang="en" sz="1200" i="1">
                <a:solidFill>
                  <a:srgbClr val="151515"/>
                </a:solidFill>
                <a:highlight>
                  <a:schemeClr val="lt1"/>
                </a:highlight>
                <a:latin typeface="Arial"/>
                <a:ea typeface="Arial"/>
                <a:cs typeface="Arial"/>
                <a:sym typeface="Arial"/>
              </a:rPr>
              <a:t>Silent Spring</a:t>
            </a:r>
            <a:r>
              <a:rPr lang="en" sz="1200">
                <a:solidFill>
                  <a:srgbClr val="151515"/>
                </a:solidFill>
                <a:highlight>
                  <a:schemeClr val="lt1"/>
                </a:highlight>
                <a:latin typeface="Arial"/>
                <a:ea typeface="Arial"/>
                <a:cs typeface="Arial"/>
                <a:sym typeface="Arial"/>
              </a:rPr>
              <a:t> </a:t>
            </a:r>
            <a:endParaRPr sz="1200">
              <a:solidFill>
                <a:srgbClr val="151515"/>
              </a:solidFill>
              <a:highlight>
                <a:schemeClr val="lt1"/>
              </a:highlight>
              <a:latin typeface="Arial"/>
              <a:ea typeface="Arial"/>
              <a:cs typeface="Arial"/>
              <a:sym typeface="Arial"/>
            </a:endParaRPr>
          </a:p>
          <a:p>
            <a:pPr marL="914400" lvl="1" indent="-304800" algn="l" rtl="0">
              <a:lnSpc>
                <a:spcPct val="115000"/>
              </a:lnSpc>
              <a:spcBef>
                <a:spcPts val="0"/>
              </a:spcBef>
              <a:spcAft>
                <a:spcPts val="0"/>
              </a:spcAft>
              <a:buClr>
                <a:srgbClr val="151515"/>
              </a:buClr>
              <a:buSzPts val="1200"/>
              <a:buFont typeface="Arial"/>
              <a:buChar char="○"/>
            </a:pPr>
            <a:r>
              <a:rPr lang="en" sz="1200">
                <a:solidFill>
                  <a:srgbClr val="151515"/>
                </a:solidFill>
                <a:latin typeface="Arial"/>
                <a:ea typeface="Arial"/>
                <a:cs typeface="Arial"/>
                <a:sym typeface="Arial"/>
              </a:rPr>
              <a:t>Donald Worster, </a:t>
            </a:r>
            <a:r>
              <a:rPr lang="en" sz="1200" i="1">
                <a:solidFill>
                  <a:srgbClr val="151515"/>
                </a:solidFill>
                <a:latin typeface="Arial"/>
                <a:ea typeface="Arial"/>
                <a:cs typeface="Arial"/>
                <a:sym typeface="Arial"/>
              </a:rPr>
              <a:t>Nature’s Economy</a:t>
            </a:r>
            <a:r>
              <a:rPr lang="en" sz="1200">
                <a:solidFill>
                  <a:srgbClr val="151515"/>
                </a:solidFill>
                <a:latin typeface="Arial"/>
                <a:ea typeface="Arial"/>
                <a:cs typeface="Arial"/>
                <a:sym typeface="Arial"/>
              </a:rPr>
              <a:t> </a:t>
            </a:r>
            <a:endParaRPr sz="1200">
              <a:solidFill>
                <a:srgbClr val="151515"/>
              </a:solidFill>
              <a:latin typeface="Arial"/>
              <a:ea typeface="Arial"/>
              <a:cs typeface="Arial"/>
              <a:sym typeface="Arial"/>
            </a:endParaRPr>
          </a:p>
          <a:p>
            <a:pPr marL="914400" lvl="1" indent="-304800" algn="l" rtl="0">
              <a:lnSpc>
                <a:spcPct val="115000"/>
              </a:lnSpc>
              <a:spcBef>
                <a:spcPts val="0"/>
              </a:spcBef>
              <a:spcAft>
                <a:spcPts val="0"/>
              </a:spcAft>
              <a:buClr>
                <a:srgbClr val="151515"/>
              </a:buClr>
              <a:buSzPts val="1200"/>
              <a:buFont typeface="Arial"/>
              <a:buChar char="○"/>
            </a:pPr>
            <a:r>
              <a:rPr lang="en" sz="1200">
                <a:solidFill>
                  <a:srgbClr val="151515"/>
                </a:solidFill>
                <a:latin typeface="Arial"/>
                <a:ea typeface="Arial"/>
                <a:cs typeface="Arial"/>
                <a:sym typeface="Arial"/>
              </a:rPr>
              <a:t>William Cronon, </a:t>
            </a:r>
            <a:r>
              <a:rPr lang="en" sz="1200" i="1">
                <a:solidFill>
                  <a:srgbClr val="151515"/>
                </a:solidFill>
                <a:latin typeface="Arial"/>
                <a:ea typeface="Arial"/>
                <a:cs typeface="Arial"/>
                <a:sym typeface="Arial"/>
              </a:rPr>
              <a:t>Nature’s Metropolis (Chicago &amp; The Great West)</a:t>
            </a:r>
            <a:endParaRPr sz="1200" i="1">
              <a:solidFill>
                <a:srgbClr val="151515"/>
              </a:solidFill>
              <a:latin typeface="Arial"/>
              <a:ea typeface="Arial"/>
              <a:cs typeface="Arial"/>
              <a:sym typeface="Arial"/>
            </a:endParaRPr>
          </a:p>
          <a:p>
            <a:pPr marL="0" lvl="0" indent="0" algn="l" rtl="0">
              <a:lnSpc>
                <a:spcPct val="115000"/>
              </a:lnSpc>
              <a:spcBef>
                <a:spcPts val="1800"/>
              </a:spcBef>
              <a:spcAft>
                <a:spcPts val="1800"/>
              </a:spcAft>
              <a:buSzPts val="1300"/>
              <a:buNone/>
            </a:pPr>
            <a:endParaRPr>
              <a:solidFill>
                <a:srgbClr val="151515"/>
              </a:solidFill>
              <a:latin typeface="Arial"/>
              <a:ea typeface="Arial"/>
              <a:cs typeface="Arial"/>
              <a:sym typeface="Arial"/>
            </a:endParaRPr>
          </a:p>
        </p:txBody>
      </p:sp>
      <p:pic>
        <p:nvPicPr>
          <p:cNvPr id="121" name="Google Shape;121;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100" y="890401"/>
            <a:ext cx="1538601" cy="2308475"/>
          </a:xfrm>
          <a:prstGeom prst="rect">
            <a:avLst/>
          </a:prstGeom>
          <a:noFill/>
          <a:ln>
            <a:noFill/>
          </a:ln>
        </p:spPr>
      </p:pic>
      <p:pic>
        <p:nvPicPr>
          <p:cNvPr id="122" name="Google Shape;122;p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620325" y="928025"/>
            <a:ext cx="1486925" cy="2233224"/>
          </a:xfrm>
          <a:prstGeom prst="rect">
            <a:avLst/>
          </a:prstGeom>
          <a:noFill/>
          <a:ln>
            <a:noFill/>
          </a:ln>
        </p:spPr>
      </p:pic>
      <p:pic>
        <p:nvPicPr>
          <p:cNvPr id="123" name="Google Shape;123;p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132875" y="890400"/>
            <a:ext cx="1337150" cy="22332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title"/>
          </p:nvPr>
        </p:nvSpPr>
        <p:spPr>
          <a:xfrm>
            <a:off x="119650" y="60525"/>
            <a:ext cx="3930300" cy="1687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600"/>
              <a:buNone/>
            </a:pPr>
            <a:r>
              <a:rPr lang="en"/>
              <a:t>Rachel Carson, Silent Spring (1962)</a:t>
            </a:r>
            <a:endParaRPr/>
          </a:p>
        </p:txBody>
      </p:sp>
      <p:sp>
        <p:nvSpPr>
          <p:cNvPr id="129" name="Google Shape;129;p6"/>
          <p:cNvSpPr txBox="1">
            <a:spLocks noGrp="1"/>
          </p:cNvSpPr>
          <p:nvPr>
            <p:ph type="body" idx="2"/>
          </p:nvPr>
        </p:nvSpPr>
        <p:spPr>
          <a:xfrm>
            <a:off x="4691025" y="127150"/>
            <a:ext cx="4318200" cy="4600800"/>
          </a:xfrm>
          <a:prstGeom prst="rect">
            <a:avLst/>
          </a:prstGeom>
          <a:noFill/>
          <a:ln>
            <a:noFill/>
          </a:ln>
        </p:spPr>
        <p:txBody>
          <a:bodyPr spcFirstLastPara="1" wrap="square" lIns="91425" tIns="91425" rIns="91425" bIns="91425" anchor="t" anchorCtr="0">
            <a:normAutofit lnSpcReduction="10000"/>
          </a:bodyPr>
          <a:lstStyle/>
          <a:p>
            <a:pPr marL="457200" lvl="0" indent="-304800" algn="l" rtl="0">
              <a:lnSpc>
                <a:spcPct val="115000"/>
              </a:lnSpc>
              <a:spcBef>
                <a:spcPts val="0"/>
              </a:spcBef>
              <a:spcAft>
                <a:spcPts val="0"/>
              </a:spcAft>
              <a:buClr>
                <a:srgbClr val="151515"/>
              </a:buClr>
              <a:buSzPts val="1200"/>
              <a:buFont typeface="Arial"/>
              <a:buChar char="●"/>
            </a:pPr>
            <a:r>
              <a:rPr lang="en" sz="1050">
                <a:solidFill>
                  <a:srgbClr val="151515"/>
                </a:solidFill>
                <a:highlight>
                  <a:schemeClr val="lt1"/>
                </a:highlight>
                <a:latin typeface="Arial"/>
                <a:ea typeface="Arial"/>
                <a:cs typeface="Arial"/>
                <a:sym typeface="Arial"/>
              </a:rPr>
              <a:t>Rachel Carson </a:t>
            </a:r>
            <a:r>
              <a:rPr lang="en" sz="1050">
                <a:solidFill>
                  <a:srgbClr val="202122"/>
                </a:solidFill>
                <a:highlight>
                  <a:srgbClr val="FFFFFF"/>
                </a:highlight>
                <a:latin typeface="Arial"/>
                <a:ea typeface="Arial"/>
                <a:cs typeface="Arial"/>
                <a:sym typeface="Arial"/>
              </a:rPr>
              <a:t>was an marine biologist, writer, and conservationist best known for her work highlighting the dangers of the insecticide DDT. </a:t>
            </a:r>
            <a:endParaRPr sz="1050">
              <a:solidFill>
                <a:srgbClr val="202122"/>
              </a:solidFill>
              <a:highlight>
                <a:srgbClr val="FFFFFF"/>
              </a:highlight>
              <a:latin typeface="Arial"/>
              <a:ea typeface="Arial"/>
              <a:cs typeface="Arial"/>
              <a:sym typeface="Arial"/>
            </a:endParaRPr>
          </a:p>
          <a:p>
            <a:pPr marL="457200" lvl="0" indent="-304800" algn="l" rtl="0">
              <a:lnSpc>
                <a:spcPct val="115000"/>
              </a:lnSpc>
              <a:spcBef>
                <a:spcPts val="0"/>
              </a:spcBef>
              <a:spcAft>
                <a:spcPts val="0"/>
              </a:spcAft>
              <a:buClr>
                <a:srgbClr val="151515"/>
              </a:buClr>
              <a:buSzPts val="1200"/>
              <a:buFont typeface="Arial"/>
              <a:buChar char="●"/>
            </a:pPr>
            <a:r>
              <a:rPr lang="en" sz="1050">
                <a:solidFill>
                  <a:srgbClr val="202122"/>
                </a:solidFill>
                <a:highlight>
                  <a:srgbClr val="FFFFFF"/>
                </a:highlight>
                <a:latin typeface="Arial"/>
                <a:ea typeface="Arial"/>
                <a:cs typeface="Arial"/>
                <a:sym typeface="Arial"/>
              </a:rPr>
              <a:t>In the book </a:t>
            </a:r>
            <a:r>
              <a:rPr lang="en" sz="1050" b="1" i="1" u="sng">
                <a:solidFill>
                  <a:srgbClr val="202122"/>
                </a:solidFill>
                <a:highlight>
                  <a:srgbClr val="FFFFFF"/>
                </a:highlight>
                <a:latin typeface="Arial"/>
                <a:ea typeface="Arial"/>
                <a:cs typeface="Arial"/>
                <a:sym typeface="Arial"/>
              </a:rPr>
              <a:t>Silent Spring</a:t>
            </a:r>
            <a:r>
              <a:rPr lang="en" sz="1050" i="1">
                <a:solidFill>
                  <a:srgbClr val="202122"/>
                </a:solidFill>
                <a:highlight>
                  <a:srgbClr val="FFFFFF"/>
                </a:highlight>
                <a:latin typeface="Arial"/>
                <a:ea typeface="Arial"/>
                <a:cs typeface="Arial"/>
                <a:sym typeface="Arial"/>
              </a:rPr>
              <a:t> </a:t>
            </a:r>
            <a:r>
              <a:rPr lang="en" sz="1050">
                <a:solidFill>
                  <a:srgbClr val="202122"/>
                </a:solidFill>
                <a:highlight>
                  <a:srgbClr val="FFFFFF"/>
                </a:highlight>
                <a:latin typeface="Arial"/>
                <a:ea typeface="Arial"/>
                <a:cs typeface="Arial"/>
                <a:sym typeface="Arial"/>
              </a:rPr>
              <a:t>published in 1962, Carson argues that synthetic pesticides were destroying vegetation and harming animals. </a:t>
            </a:r>
            <a:endParaRPr sz="1050">
              <a:solidFill>
                <a:srgbClr val="202122"/>
              </a:solidFill>
              <a:highlight>
                <a:srgbClr val="FFFFFF"/>
              </a:highlight>
              <a:latin typeface="Arial"/>
              <a:ea typeface="Arial"/>
              <a:cs typeface="Arial"/>
              <a:sym typeface="Arial"/>
            </a:endParaRPr>
          </a:p>
          <a:p>
            <a:pPr marL="457200" lvl="0" indent="-295275" algn="l" rtl="0">
              <a:lnSpc>
                <a:spcPct val="115000"/>
              </a:lnSpc>
              <a:spcBef>
                <a:spcPts val="0"/>
              </a:spcBef>
              <a:spcAft>
                <a:spcPts val="0"/>
              </a:spcAft>
              <a:buClr>
                <a:srgbClr val="202122"/>
              </a:buClr>
              <a:buSzPts val="1050"/>
              <a:buFont typeface="Arial"/>
              <a:buChar char="●"/>
            </a:pPr>
            <a:r>
              <a:rPr lang="en" sz="1050">
                <a:solidFill>
                  <a:srgbClr val="202122"/>
                </a:solidFill>
                <a:highlight>
                  <a:srgbClr val="FFFFFF"/>
                </a:highlight>
                <a:latin typeface="Arial"/>
                <a:ea typeface="Arial"/>
                <a:cs typeface="Arial"/>
                <a:sym typeface="Arial"/>
              </a:rPr>
              <a:t>These synthetic pesticides were developed through military funding after World War II. </a:t>
            </a:r>
            <a:endParaRPr sz="1050">
              <a:solidFill>
                <a:srgbClr val="202122"/>
              </a:solidFill>
              <a:highlight>
                <a:srgbClr val="FFFFFF"/>
              </a:highlight>
              <a:latin typeface="Arial"/>
              <a:ea typeface="Arial"/>
              <a:cs typeface="Arial"/>
              <a:sym typeface="Arial"/>
            </a:endParaRPr>
          </a:p>
          <a:p>
            <a:pPr marL="457200" lvl="0" indent="-295275" algn="l" rtl="0">
              <a:lnSpc>
                <a:spcPct val="115000"/>
              </a:lnSpc>
              <a:spcBef>
                <a:spcPts val="0"/>
              </a:spcBef>
              <a:spcAft>
                <a:spcPts val="0"/>
              </a:spcAft>
              <a:buClr>
                <a:srgbClr val="202122"/>
              </a:buClr>
              <a:buSzPts val="1050"/>
              <a:buFont typeface="Arial"/>
              <a:buChar char="●"/>
            </a:pPr>
            <a:r>
              <a:rPr lang="en" sz="1050">
                <a:solidFill>
                  <a:srgbClr val="202122"/>
                </a:solidFill>
                <a:highlight>
                  <a:srgbClr val="FFFFFF"/>
                </a:highlight>
                <a:latin typeface="Arial"/>
                <a:ea typeface="Arial"/>
                <a:cs typeface="Arial"/>
                <a:sym typeface="Arial"/>
              </a:rPr>
              <a:t>In 1957, landowners in Long Island filed a suit to stop the spraying of DDT, but lost the case. </a:t>
            </a:r>
            <a:endParaRPr sz="1050">
              <a:solidFill>
                <a:srgbClr val="202122"/>
              </a:solidFill>
              <a:highlight>
                <a:srgbClr val="FFFFFF"/>
              </a:highlight>
              <a:latin typeface="Arial"/>
              <a:ea typeface="Arial"/>
              <a:cs typeface="Arial"/>
              <a:sym typeface="Arial"/>
            </a:endParaRPr>
          </a:p>
          <a:p>
            <a:pPr marL="914400" lvl="1" indent="-295275" algn="l" rtl="0">
              <a:lnSpc>
                <a:spcPct val="115000"/>
              </a:lnSpc>
              <a:spcBef>
                <a:spcPts val="0"/>
              </a:spcBef>
              <a:spcAft>
                <a:spcPts val="0"/>
              </a:spcAft>
              <a:buClr>
                <a:srgbClr val="202122"/>
              </a:buClr>
              <a:buSzPts val="1050"/>
              <a:buFont typeface="Arial"/>
              <a:buChar char="○"/>
            </a:pPr>
            <a:r>
              <a:rPr lang="en" sz="1050">
                <a:solidFill>
                  <a:srgbClr val="202122"/>
                </a:solidFill>
                <a:highlight>
                  <a:srgbClr val="FFFFFF"/>
                </a:highlight>
                <a:latin typeface="Arial"/>
                <a:ea typeface="Arial"/>
                <a:cs typeface="Arial"/>
                <a:sym typeface="Arial"/>
              </a:rPr>
              <a:t>These research findings were shared with Carson, who used this evidence. </a:t>
            </a:r>
            <a:endParaRPr sz="1050">
              <a:solidFill>
                <a:srgbClr val="202122"/>
              </a:solidFill>
              <a:highlight>
                <a:srgbClr val="FFFFFF"/>
              </a:highlight>
              <a:latin typeface="Arial"/>
              <a:ea typeface="Arial"/>
              <a:cs typeface="Arial"/>
              <a:sym typeface="Arial"/>
            </a:endParaRPr>
          </a:p>
          <a:p>
            <a:pPr marL="914400" lvl="1" indent="-295275" algn="l" rtl="0">
              <a:lnSpc>
                <a:spcPct val="115000"/>
              </a:lnSpc>
              <a:spcBef>
                <a:spcPts val="0"/>
              </a:spcBef>
              <a:spcAft>
                <a:spcPts val="0"/>
              </a:spcAft>
              <a:buClr>
                <a:srgbClr val="202122"/>
              </a:buClr>
              <a:buSzPts val="1050"/>
              <a:buFont typeface="Arial"/>
              <a:buChar char="○"/>
            </a:pPr>
            <a:r>
              <a:rPr lang="en" sz="1050">
                <a:solidFill>
                  <a:srgbClr val="202122"/>
                </a:solidFill>
                <a:highlight>
                  <a:srgbClr val="FFFFFF"/>
                </a:highlight>
                <a:latin typeface="Arial"/>
                <a:ea typeface="Arial"/>
                <a:cs typeface="Arial"/>
                <a:sym typeface="Arial"/>
              </a:rPr>
              <a:t>In the book, she coins the word "biocides" to describe DDT because the effects of pesticides are not limited to solely targeting pests. </a:t>
            </a:r>
            <a:endParaRPr sz="1050">
              <a:solidFill>
                <a:srgbClr val="202122"/>
              </a:solidFill>
              <a:highlight>
                <a:srgbClr val="FFFFFF"/>
              </a:highlight>
              <a:latin typeface="Arial"/>
              <a:ea typeface="Arial"/>
              <a:cs typeface="Arial"/>
              <a:sym typeface="Arial"/>
            </a:endParaRPr>
          </a:p>
          <a:p>
            <a:pPr marL="457200" lvl="0" indent="-295275" algn="l" rtl="0">
              <a:lnSpc>
                <a:spcPct val="115000"/>
              </a:lnSpc>
              <a:spcBef>
                <a:spcPts val="0"/>
              </a:spcBef>
              <a:spcAft>
                <a:spcPts val="0"/>
              </a:spcAft>
              <a:buClr>
                <a:srgbClr val="202122"/>
              </a:buClr>
              <a:buSzPts val="1050"/>
              <a:buFont typeface="Arial"/>
              <a:buChar char="●"/>
            </a:pPr>
            <a:r>
              <a:rPr lang="en" sz="1050">
                <a:solidFill>
                  <a:srgbClr val="202122"/>
                </a:solidFill>
                <a:highlight>
                  <a:srgbClr val="FFFFFF"/>
                </a:highlight>
                <a:latin typeface="Arial"/>
                <a:ea typeface="Arial"/>
                <a:cs typeface="Arial"/>
                <a:sym typeface="Arial"/>
              </a:rPr>
              <a:t>The book was strongly opposed by chemical companies, including lawsuits filed that her research was libel (</a:t>
            </a:r>
            <a:r>
              <a:rPr lang="en" sz="1050">
                <a:solidFill>
                  <a:srgbClr val="202124"/>
                </a:solidFill>
                <a:highlight>
                  <a:srgbClr val="FFFFFF"/>
                </a:highlight>
                <a:latin typeface="Roboto"/>
                <a:ea typeface="Roboto"/>
                <a:cs typeface="Roboto"/>
                <a:sym typeface="Roboto"/>
              </a:rPr>
              <a:t>a published false statement that is damaging to the company’s reputation) and propaganda.</a:t>
            </a:r>
            <a:endParaRPr sz="1050">
              <a:solidFill>
                <a:srgbClr val="202124"/>
              </a:solidFill>
              <a:highlight>
                <a:srgbClr val="FFFFFF"/>
              </a:highlight>
              <a:latin typeface="Roboto"/>
              <a:ea typeface="Roboto"/>
              <a:cs typeface="Roboto"/>
              <a:sym typeface="Roboto"/>
            </a:endParaRPr>
          </a:p>
          <a:p>
            <a:pPr marL="457200" lvl="0" indent="-295275" algn="l" rtl="0">
              <a:lnSpc>
                <a:spcPct val="115000"/>
              </a:lnSpc>
              <a:spcBef>
                <a:spcPts val="0"/>
              </a:spcBef>
              <a:spcAft>
                <a:spcPts val="0"/>
              </a:spcAft>
              <a:buClr>
                <a:srgbClr val="202122"/>
              </a:buClr>
              <a:buSzPts val="1050"/>
              <a:buFont typeface="Arial"/>
              <a:buChar char="●"/>
            </a:pPr>
            <a:r>
              <a:rPr lang="en" sz="1050">
                <a:solidFill>
                  <a:srgbClr val="202124"/>
                </a:solidFill>
                <a:highlight>
                  <a:srgbClr val="FFFFFF"/>
                </a:highlight>
                <a:latin typeface="Roboto"/>
                <a:ea typeface="Roboto"/>
                <a:cs typeface="Roboto"/>
                <a:sym typeface="Roboto"/>
              </a:rPr>
              <a:t>The impact of Silent Spring inspired a </a:t>
            </a:r>
            <a:r>
              <a:rPr lang="en" sz="1050">
                <a:solidFill>
                  <a:srgbClr val="202124"/>
                </a:solidFill>
                <a:highlight>
                  <a:srgbClr val="FFFFFF"/>
                </a:highlight>
                <a:latin typeface="Arial"/>
                <a:ea typeface="Arial"/>
                <a:cs typeface="Arial"/>
                <a:sym typeface="Arial"/>
              </a:rPr>
              <a:t>grassroots</a:t>
            </a:r>
            <a:r>
              <a:rPr lang="en" sz="1050">
                <a:solidFill>
                  <a:srgbClr val="202122"/>
                </a:solidFill>
                <a:highlight>
                  <a:srgbClr val="FFFFFF"/>
                </a:highlight>
                <a:latin typeface="Arial"/>
                <a:ea typeface="Arial"/>
                <a:cs typeface="Arial"/>
                <a:sym typeface="Arial"/>
              </a:rPr>
              <a:t> environmental movement, which resulted in the following outcomes. </a:t>
            </a:r>
            <a:endParaRPr sz="1050">
              <a:solidFill>
                <a:srgbClr val="202122"/>
              </a:solidFill>
              <a:highlight>
                <a:srgbClr val="FFFFFF"/>
              </a:highlight>
              <a:latin typeface="Arial"/>
              <a:ea typeface="Arial"/>
              <a:cs typeface="Arial"/>
              <a:sym typeface="Arial"/>
            </a:endParaRPr>
          </a:p>
          <a:p>
            <a:pPr marL="914400" lvl="1" indent="-295275" algn="l" rtl="0">
              <a:lnSpc>
                <a:spcPct val="115000"/>
              </a:lnSpc>
              <a:spcBef>
                <a:spcPts val="0"/>
              </a:spcBef>
              <a:spcAft>
                <a:spcPts val="0"/>
              </a:spcAft>
              <a:buClr>
                <a:srgbClr val="202122"/>
              </a:buClr>
              <a:buSzPts val="1050"/>
              <a:buFont typeface="Arial"/>
              <a:buChar char="○"/>
            </a:pPr>
            <a:r>
              <a:rPr lang="en" sz="1050">
                <a:solidFill>
                  <a:srgbClr val="202122"/>
                </a:solidFill>
                <a:highlight>
                  <a:srgbClr val="FFFFFF"/>
                </a:highlight>
                <a:latin typeface="Arial"/>
                <a:ea typeface="Arial"/>
                <a:cs typeface="Arial"/>
                <a:sym typeface="Arial"/>
              </a:rPr>
              <a:t>A nationwide ban on DDT and other pesticides.</a:t>
            </a:r>
            <a:endParaRPr sz="1050">
              <a:solidFill>
                <a:srgbClr val="202122"/>
              </a:solidFill>
              <a:highlight>
                <a:srgbClr val="FFFFFF"/>
              </a:highlight>
              <a:latin typeface="Arial"/>
              <a:ea typeface="Arial"/>
              <a:cs typeface="Arial"/>
              <a:sym typeface="Arial"/>
            </a:endParaRPr>
          </a:p>
          <a:p>
            <a:pPr marL="914400" lvl="1" indent="-295275" algn="l" rtl="0">
              <a:lnSpc>
                <a:spcPct val="115000"/>
              </a:lnSpc>
              <a:spcBef>
                <a:spcPts val="0"/>
              </a:spcBef>
              <a:spcAft>
                <a:spcPts val="0"/>
              </a:spcAft>
              <a:buClr>
                <a:srgbClr val="202122"/>
              </a:buClr>
              <a:buSzPts val="1050"/>
              <a:buFont typeface="Arial"/>
              <a:buChar char="○"/>
            </a:pPr>
            <a:r>
              <a:rPr lang="en" sz="1050">
                <a:solidFill>
                  <a:srgbClr val="202122"/>
                </a:solidFill>
                <a:highlight>
                  <a:srgbClr val="FFFFFF"/>
                </a:highlight>
                <a:latin typeface="Arial"/>
                <a:ea typeface="Arial"/>
                <a:cs typeface="Arial"/>
                <a:sym typeface="Arial"/>
              </a:rPr>
              <a:t>The creation of the U.S. Environmental Protection Agency.</a:t>
            </a:r>
            <a:endParaRPr sz="1050">
              <a:solidFill>
                <a:srgbClr val="151515"/>
              </a:solidFill>
              <a:highlight>
                <a:schemeClr val="lt1"/>
              </a:highlight>
              <a:latin typeface="Arial"/>
              <a:ea typeface="Arial"/>
              <a:cs typeface="Arial"/>
              <a:sym typeface="Arial"/>
            </a:endParaRPr>
          </a:p>
          <a:p>
            <a:pPr marL="0" lvl="0" indent="0" algn="l" rtl="0">
              <a:lnSpc>
                <a:spcPct val="115000"/>
              </a:lnSpc>
              <a:spcBef>
                <a:spcPts val="500"/>
              </a:spcBef>
              <a:spcAft>
                <a:spcPts val="1800"/>
              </a:spcAft>
              <a:buSzPts val="1300"/>
              <a:buNone/>
            </a:pPr>
            <a:endParaRPr/>
          </a:p>
        </p:txBody>
      </p:sp>
      <p:pic>
        <p:nvPicPr>
          <p:cNvPr id="130" name="Google Shape;130;p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8800" y="1035004"/>
            <a:ext cx="3374650" cy="1898226"/>
          </a:xfrm>
          <a:prstGeom prst="rect">
            <a:avLst/>
          </a:prstGeom>
          <a:noFill/>
          <a:ln>
            <a:noFill/>
          </a:ln>
        </p:spPr>
      </p:pic>
      <p:pic>
        <p:nvPicPr>
          <p:cNvPr id="131" name="Google Shape;131;p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3147125"/>
            <a:ext cx="2299900" cy="1837625"/>
          </a:xfrm>
          <a:prstGeom prst="rect">
            <a:avLst/>
          </a:prstGeom>
          <a:noFill/>
          <a:ln>
            <a:noFill/>
          </a:ln>
        </p:spPr>
      </p:pic>
      <p:pic>
        <p:nvPicPr>
          <p:cNvPr id="132" name="Google Shape;132;p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299900" y="3147125"/>
            <a:ext cx="2256148" cy="1869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a:spLocks noGrp="1"/>
          </p:cNvSpPr>
          <p:nvPr>
            <p:ph type="title"/>
          </p:nvPr>
        </p:nvSpPr>
        <p:spPr>
          <a:xfrm>
            <a:off x="195925" y="47100"/>
            <a:ext cx="4229100" cy="1687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600"/>
              <a:buNone/>
            </a:pPr>
            <a:r>
              <a:rPr lang="en"/>
              <a:t>Donald Worster, </a:t>
            </a:r>
            <a:r>
              <a:rPr lang="en" i="1"/>
              <a:t>Nature’s Economy </a:t>
            </a:r>
            <a:r>
              <a:rPr lang="en"/>
              <a:t>(1977)</a:t>
            </a:r>
            <a:endParaRPr/>
          </a:p>
        </p:txBody>
      </p:sp>
      <p:sp>
        <p:nvSpPr>
          <p:cNvPr id="138" name="Google Shape;138;p7"/>
          <p:cNvSpPr txBox="1">
            <a:spLocks noGrp="1"/>
          </p:cNvSpPr>
          <p:nvPr>
            <p:ph type="body" idx="2"/>
          </p:nvPr>
        </p:nvSpPr>
        <p:spPr>
          <a:xfrm>
            <a:off x="4800175" y="108075"/>
            <a:ext cx="4113600" cy="4889100"/>
          </a:xfrm>
          <a:prstGeom prst="rect">
            <a:avLst/>
          </a:prstGeom>
          <a:noFill/>
          <a:ln>
            <a:noFill/>
          </a:ln>
        </p:spPr>
        <p:txBody>
          <a:bodyPr spcFirstLastPara="1" wrap="square" lIns="91425" tIns="91425" rIns="91425" bIns="91425" anchor="t" anchorCtr="0">
            <a:normAutofit fontScale="70000" lnSpcReduction="20000"/>
          </a:bodyPr>
          <a:lstStyle/>
          <a:p>
            <a:pPr marL="457200" lvl="0" indent="-297649" algn="l" rtl="0">
              <a:lnSpc>
                <a:spcPct val="115000"/>
              </a:lnSpc>
              <a:spcBef>
                <a:spcPts val="0"/>
              </a:spcBef>
              <a:spcAft>
                <a:spcPts val="0"/>
              </a:spcAft>
              <a:buClr>
                <a:srgbClr val="151515"/>
              </a:buClr>
              <a:buSzPct val="100000"/>
              <a:buFont typeface="Arial"/>
              <a:buChar char="●"/>
            </a:pPr>
            <a:r>
              <a:rPr lang="en" sz="1552">
                <a:solidFill>
                  <a:srgbClr val="151515"/>
                </a:solidFill>
                <a:highlight>
                  <a:srgbClr val="FFFFFF"/>
                </a:highlight>
                <a:latin typeface="Arial"/>
                <a:ea typeface="Arial"/>
                <a:cs typeface="Arial"/>
                <a:sym typeface="Arial"/>
              </a:rPr>
              <a:t>Dr. Donald Worster is an environmental historian, who is credited as one of the founders of environmental history.</a:t>
            </a:r>
            <a:endParaRPr sz="1552">
              <a:solidFill>
                <a:srgbClr val="151515"/>
              </a:solidFill>
              <a:highlight>
                <a:srgbClr val="FFFFFF"/>
              </a:highlight>
              <a:latin typeface="Arial"/>
              <a:ea typeface="Arial"/>
              <a:cs typeface="Arial"/>
              <a:sym typeface="Arial"/>
            </a:endParaRPr>
          </a:p>
          <a:p>
            <a:pPr marL="457200" lvl="0" indent="-297649" algn="l" rtl="0">
              <a:lnSpc>
                <a:spcPct val="115000"/>
              </a:lnSpc>
              <a:spcBef>
                <a:spcPts val="0"/>
              </a:spcBef>
              <a:spcAft>
                <a:spcPts val="0"/>
              </a:spcAft>
              <a:buClr>
                <a:srgbClr val="151515"/>
              </a:buClr>
              <a:buSzPct val="100000"/>
              <a:buFont typeface="Arial"/>
              <a:buChar char="●"/>
            </a:pPr>
            <a:r>
              <a:rPr lang="en" sz="1552">
                <a:solidFill>
                  <a:srgbClr val="151515"/>
                </a:solidFill>
                <a:highlight>
                  <a:srgbClr val="FFFFFF"/>
                </a:highlight>
                <a:latin typeface="Arial"/>
                <a:ea typeface="Arial"/>
                <a:cs typeface="Arial"/>
                <a:sym typeface="Arial"/>
              </a:rPr>
              <a:t>Published in 1977, </a:t>
            </a:r>
            <a:r>
              <a:rPr lang="en" sz="1552" i="1">
                <a:solidFill>
                  <a:srgbClr val="151515"/>
                </a:solidFill>
                <a:latin typeface="Arial"/>
                <a:ea typeface="Arial"/>
                <a:cs typeface="Arial"/>
                <a:sym typeface="Arial"/>
              </a:rPr>
              <a:t>Nature’s Economy,</a:t>
            </a:r>
            <a:r>
              <a:rPr lang="en" sz="1552">
                <a:solidFill>
                  <a:srgbClr val="151515"/>
                </a:solidFill>
                <a:latin typeface="Arial"/>
                <a:ea typeface="Arial"/>
                <a:cs typeface="Arial"/>
                <a:sym typeface="Arial"/>
              </a:rPr>
              <a:t> examines the role of nature in the history of </a:t>
            </a:r>
            <a:r>
              <a:rPr lang="en" sz="1552" u="sng">
                <a:solidFill>
                  <a:srgbClr val="151515"/>
                </a:solidFill>
                <a:latin typeface="Arial"/>
                <a:ea typeface="Arial"/>
                <a:cs typeface="Arial"/>
                <a:sym typeface="Arial"/>
              </a:rPr>
              <a:t>ecology. </a:t>
            </a:r>
            <a:endParaRPr sz="1552" u="sng">
              <a:solidFill>
                <a:srgbClr val="151515"/>
              </a:solidFill>
              <a:latin typeface="Arial"/>
              <a:ea typeface="Arial"/>
              <a:cs typeface="Arial"/>
              <a:sym typeface="Arial"/>
            </a:endParaRPr>
          </a:p>
          <a:p>
            <a:pPr marL="914400" lvl="1" indent="-297649" algn="l" rtl="0">
              <a:lnSpc>
                <a:spcPct val="115000"/>
              </a:lnSpc>
              <a:spcBef>
                <a:spcPts val="0"/>
              </a:spcBef>
              <a:spcAft>
                <a:spcPts val="0"/>
              </a:spcAft>
              <a:buClr>
                <a:srgbClr val="151515"/>
              </a:buClr>
              <a:buSzPct val="100000"/>
              <a:buFont typeface="Arial"/>
              <a:buChar char="○"/>
            </a:pPr>
            <a:r>
              <a:rPr lang="en" sz="1552" u="sng">
                <a:solidFill>
                  <a:srgbClr val="151515"/>
                </a:solidFill>
                <a:latin typeface="Arial"/>
                <a:ea typeface="Arial"/>
                <a:cs typeface="Arial"/>
                <a:sym typeface="Arial"/>
              </a:rPr>
              <a:t>Ecology is the study of organisms and how they interact with the environment around them. Ecologists study the relationship between living things and their habitats. </a:t>
            </a:r>
            <a:endParaRPr sz="1552">
              <a:solidFill>
                <a:srgbClr val="151515"/>
              </a:solidFill>
              <a:latin typeface="Arial"/>
              <a:ea typeface="Arial"/>
              <a:cs typeface="Arial"/>
              <a:sym typeface="Arial"/>
            </a:endParaRPr>
          </a:p>
          <a:p>
            <a:pPr marL="457200" lvl="0" indent="-297649" algn="l" rtl="0">
              <a:lnSpc>
                <a:spcPct val="115000"/>
              </a:lnSpc>
              <a:spcBef>
                <a:spcPts val="0"/>
              </a:spcBef>
              <a:spcAft>
                <a:spcPts val="0"/>
              </a:spcAft>
              <a:buClr>
                <a:srgbClr val="333333"/>
              </a:buClr>
              <a:buSzPct val="100000"/>
              <a:buFont typeface="Verdana"/>
              <a:buChar char="●"/>
            </a:pPr>
            <a:r>
              <a:rPr lang="en" sz="1552">
                <a:solidFill>
                  <a:srgbClr val="333333"/>
                </a:solidFill>
                <a:highlight>
                  <a:srgbClr val="FFFFFF"/>
                </a:highlight>
                <a:latin typeface="Arial"/>
                <a:ea typeface="Arial"/>
                <a:cs typeface="Arial"/>
                <a:sym typeface="Arial"/>
              </a:rPr>
              <a:t>He traces the origins of the ecology to the 18th century, discusses the thinkers who shaped the field, and how their work shaped modern perceptions of our place in nature.</a:t>
            </a:r>
            <a:endParaRPr sz="1552">
              <a:solidFill>
                <a:srgbClr val="333333"/>
              </a:solidFill>
              <a:highlight>
                <a:srgbClr val="FFFFFF"/>
              </a:highlight>
              <a:latin typeface="Arial"/>
              <a:ea typeface="Arial"/>
              <a:cs typeface="Arial"/>
              <a:sym typeface="Arial"/>
            </a:endParaRPr>
          </a:p>
          <a:p>
            <a:pPr marL="457200" lvl="0" indent="-297649" algn="l" rtl="0">
              <a:lnSpc>
                <a:spcPct val="115000"/>
              </a:lnSpc>
              <a:spcBef>
                <a:spcPts val="0"/>
              </a:spcBef>
              <a:spcAft>
                <a:spcPts val="0"/>
              </a:spcAft>
              <a:buClr>
                <a:srgbClr val="333333"/>
              </a:buClr>
              <a:buSzPct val="100000"/>
              <a:buFont typeface="Arial"/>
              <a:buChar char="●"/>
            </a:pPr>
            <a:r>
              <a:rPr lang="en" sz="1552">
                <a:solidFill>
                  <a:srgbClr val="202122"/>
                </a:solidFill>
                <a:highlight>
                  <a:srgbClr val="FFFFFF"/>
                </a:highlight>
                <a:latin typeface="Arial"/>
                <a:ea typeface="Arial"/>
                <a:cs typeface="Arial"/>
                <a:sym typeface="Arial"/>
              </a:rPr>
              <a:t>Worster redefines farms and gardens as "domesticated ecologies," meaning humans changed these surroundings and were changed by these environments. </a:t>
            </a:r>
            <a:r>
              <a:rPr lang="en" sz="1552">
                <a:solidFill>
                  <a:srgbClr val="151515"/>
                </a:solidFill>
                <a:latin typeface="Arial"/>
                <a:ea typeface="Arial"/>
                <a:cs typeface="Arial"/>
                <a:sym typeface="Arial"/>
              </a:rPr>
              <a:t> </a:t>
            </a:r>
            <a:r>
              <a:rPr lang="en" sz="1552">
                <a:solidFill>
                  <a:srgbClr val="333333"/>
                </a:solidFill>
                <a:highlight>
                  <a:srgbClr val="FFFFFF"/>
                </a:highlight>
                <a:latin typeface="Arial"/>
                <a:ea typeface="Arial"/>
                <a:cs typeface="Arial"/>
                <a:sym typeface="Arial"/>
              </a:rPr>
              <a:t> </a:t>
            </a:r>
            <a:endParaRPr sz="1552">
              <a:solidFill>
                <a:srgbClr val="333333"/>
              </a:solidFill>
              <a:highlight>
                <a:srgbClr val="FFFFFF"/>
              </a:highlight>
              <a:latin typeface="Arial"/>
              <a:ea typeface="Arial"/>
              <a:cs typeface="Arial"/>
              <a:sym typeface="Arial"/>
            </a:endParaRPr>
          </a:p>
          <a:p>
            <a:pPr marL="0" lvl="0" indent="0" algn="l" rtl="0">
              <a:lnSpc>
                <a:spcPct val="115000"/>
              </a:lnSpc>
              <a:spcBef>
                <a:spcPts val="1800"/>
              </a:spcBef>
              <a:spcAft>
                <a:spcPts val="0"/>
              </a:spcAft>
              <a:buSzPct val="119661"/>
              <a:buNone/>
            </a:pPr>
            <a:r>
              <a:rPr lang="en" sz="1552">
                <a:solidFill>
                  <a:srgbClr val="333333"/>
                </a:solidFill>
                <a:highlight>
                  <a:srgbClr val="FFFFFF"/>
                </a:highlight>
                <a:latin typeface="Arial"/>
                <a:ea typeface="Arial"/>
                <a:cs typeface="Arial"/>
                <a:sym typeface="Arial"/>
              </a:rPr>
              <a:t>Donald Worster focuses on 5 shifts in ecological history including:</a:t>
            </a:r>
            <a:endParaRPr sz="1552">
              <a:solidFill>
                <a:srgbClr val="333333"/>
              </a:solidFill>
              <a:highlight>
                <a:srgbClr val="FFFFFF"/>
              </a:highlight>
              <a:latin typeface="Arial"/>
              <a:ea typeface="Arial"/>
              <a:cs typeface="Arial"/>
              <a:sym typeface="Arial"/>
            </a:endParaRPr>
          </a:p>
          <a:p>
            <a:pPr marL="457200" lvl="0" indent="-297649" algn="l" rtl="0">
              <a:lnSpc>
                <a:spcPct val="115000"/>
              </a:lnSpc>
              <a:spcBef>
                <a:spcPts val="800"/>
              </a:spcBef>
              <a:spcAft>
                <a:spcPts val="0"/>
              </a:spcAft>
              <a:buClr>
                <a:srgbClr val="333333"/>
              </a:buClr>
              <a:buSzPct val="100000"/>
              <a:buFont typeface="Arial"/>
              <a:buAutoNum type="arabicPeriod"/>
            </a:pPr>
            <a:r>
              <a:rPr lang="en" sz="1552">
                <a:solidFill>
                  <a:srgbClr val="333333"/>
                </a:solidFill>
                <a:highlight>
                  <a:srgbClr val="FFFFFF"/>
                </a:highlight>
                <a:latin typeface="Arial"/>
                <a:ea typeface="Arial"/>
                <a:cs typeface="Arial"/>
                <a:sym typeface="Arial"/>
              </a:rPr>
              <a:t>Ecology in the Eighteenth Century: The Empire of Reason</a:t>
            </a:r>
            <a:endParaRPr sz="1552">
              <a:solidFill>
                <a:srgbClr val="333333"/>
              </a:solidFill>
              <a:highlight>
                <a:srgbClr val="FFFFFF"/>
              </a:highlight>
              <a:latin typeface="Arial"/>
              <a:ea typeface="Arial"/>
              <a:cs typeface="Arial"/>
              <a:sym typeface="Arial"/>
            </a:endParaRPr>
          </a:p>
          <a:p>
            <a:pPr marL="457200" lvl="0" indent="-297649" algn="l" rtl="0">
              <a:lnSpc>
                <a:spcPct val="115000"/>
              </a:lnSpc>
              <a:spcBef>
                <a:spcPts val="0"/>
              </a:spcBef>
              <a:spcAft>
                <a:spcPts val="0"/>
              </a:spcAft>
              <a:buClr>
                <a:srgbClr val="333333"/>
              </a:buClr>
              <a:buSzPct val="100000"/>
              <a:buFont typeface="Arial"/>
              <a:buAutoNum type="arabicPeriod"/>
            </a:pPr>
            <a:r>
              <a:rPr lang="en" sz="1552">
                <a:solidFill>
                  <a:srgbClr val="333333"/>
                </a:solidFill>
                <a:highlight>
                  <a:srgbClr val="FFFFFF"/>
                </a:highlight>
                <a:latin typeface="Arial"/>
                <a:ea typeface="Arial"/>
                <a:cs typeface="Arial"/>
                <a:sym typeface="Arial"/>
              </a:rPr>
              <a:t>Thoreau's Romantic Ecology: Nature in the Wilderness </a:t>
            </a:r>
            <a:endParaRPr sz="1552">
              <a:solidFill>
                <a:srgbClr val="333333"/>
              </a:solidFill>
              <a:highlight>
                <a:srgbClr val="FFFFFF"/>
              </a:highlight>
              <a:latin typeface="Arial"/>
              <a:ea typeface="Arial"/>
              <a:cs typeface="Arial"/>
              <a:sym typeface="Arial"/>
            </a:endParaRPr>
          </a:p>
          <a:p>
            <a:pPr marL="457200" lvl="0" indent="-297649" algn="l" rtl="0">
              <a:lnSpc>
                <a:spcPct val="115000"/>
              </a:lnSpc>
              <a:spcBef>
                <a:spcPts val="0"/>
              </a:spcBef>
              <a:spcAft>
                <a:spcPts val="0"/>
              </a:spcAft>
              <a:buClr>
                <a:srgbClr val="333333"/>
              </a:buClr>
              <a:buSzPct val="100000"/>
              <a:buFont typeface="Arial"/>
              <a:buAutoNum type="arabicPeriod"/>
            </a:pPr>
            <a:r>
              <a:rPr lang="en" sz="1552">
                <a:solidFill>
                  <a:srgbClr val="333333"/>
                </a:solidFill>
                <a:highlight>
                  <a:srgbClr val="FFFFFF"/>
                </a:highlight>
                <a:latin typeface="Arial"/>
                <a:ea typeface="Arial"/>
                <a:cs typeface="Arial"/>
                <a:sym typeface="Arial"/>
              </a:rPr>
              <a:t>Darwinian Ecology</a:t>
            </a:r>
            <a:endParaRPr sz="1552">
              <a:solidFill>
                <a:srgbClr val="333333"/>
              </a:solidFill>
              <a:highlight>
                <a:srgbClr val="FFFFFF"/>
              </a:highlight>
              <a:latin typeface="Arial"/>
              <a:ea typeface="Arial"/>
              <a:cs typeface="Arial"/>
              <a:sym typeface="Arial"/>
            </a:endParaRPr>
          </a:p>
          <a:p>
            <a:pPr marL="457200" lvl="0" indent="-297649" algn="l" rtl="0">
              <a:lnSpc>
                <a:spcPct val="115000"/>
              </a:lnSpc>
              <a:spcBef>
                <a:spcPts val="0"/>
              </a:spcBef>
              <a:spcAft>
                <a:spcPts val="0"/>
              </a:spcAft>
              <a:buClr>
                <a:srgbClr val="333333"/>
              </a:buClr>
              <a:buSzPct val="100000"/>
              <a:buFont typeface="Arial"/>
              <a:buAutoNum type="arabicPeriod"/>
            </a:pPr>
            <a:r>
              <a:rPr lang="en" sz="1552">
                <a:solidFill>
                  <a:srgbClr val="333333"/>
                </a:solidFill>
                <a:highlight>
                  <a:srgbClr val="FFFFFF"/>
                </a:highlight>
                <a:latin typeface="Arial"/>
                <a:ea typeface="Arial"/>
                <a:cs typeface="Arial"/>
                <a:sym typeface="Arial"/>
              </a:rPr>
              <a:t>The Morals of a Science: Ethics, Economics, and Ecology</a:t>
            </a:r>
            <a:endParaRPr sz="1552">
              <a:solidFill>
                <a:srgbClr val="333333"/>
              </a:solidFill>
              <a:highlight>
                <a:srgbClr val="FFFFFF"/>
              </a:highlight>
              <a:latin typeface="Arial"/>
              <a:ea typeface="Arial"/>
              <a:cs typeface="Arial"/>
              <a:sym typeface="Arial"/>
            </a:endParaRPr>
          </a:p>
          <a:p>
            <a:pPr marL="457200" lvl="0" indent="-297649" algn="l" rtl="0">
              <a:lnSpc>
                <a:spcPct val="115000"/>
              </a:lnSpc>
              <a:spcBef>
                <a:spcPts val="0"/>
              </a:spcBef>
              <a:spcAft>
                <a:spcPts val="0"/>
              </a:spcAft>
              <a:buClr>
                <a:srgbClr val="333333"/>
              </a:buClr>
              <a:buSzPct val="100000"/>
              <a:buFont typeface="Arial"/>
              <a:buAutoNum type="arabicPeriod"/>
            </a:pPr>
            <a:r>
              <a:rPr lang="en" sz="1552">
                <a:solidFill>
                  <a:srgbClr val="333333"/>
                </a:solidFill>
                <a:highlight>
                  <a:srgbClr val="FFFFFF"/>
                </a:highlight>
                <a:latin typeface="Arial"/>
                <a:ea typeface="Arial"/>
                <a:cs typeface="Arial"/>
                <a:sym typeface="Arial"/>
              </a:rPr>
              <a:t>The Age of Ecology: Science and the Fate of the Earth</a:t>
            </a:r>
            <a:endParaRPr/>
          </a:p>
        </p:txBody>
      </p:sp>
      <p:pic>
        <p:nvPicPr>
          <p:cNvPr id="139" name="Google Shape;139;p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0925" y="949375"/>
            <a:ext cx="1958426" cy="2474601"/>
          </a:xfrm>
          <a:prstGeom prst="rect">
            <a:avLst/>
          </a:prstGeom>
          <a:noFill/>
          <a:ln>
            <a:noFill/>
          </a:ln>
        </p:spPr>
      </p:pic>
      <p:pic>
        <p:nvPicPr>
          <p:cNvPr id="140" name="Google Shape;140;p7"/>
          <p:cNvPicPr preferRelativeResize="0"/>
          <p:nvPr/>
        </p:nvPicPr>
        <p:blipFill rotWithShape="1">
          <a:blip r:embed="rId4">
            <a:alphaModFix/>
          </a:blip>
          <a:srcRect/>
          <a:stretch/>
        </p:blipFill>
        <p:spPr>
          <a:xfrm>
            <a:off x="37875" y="3528600"/>
            <a:ext cx="1588125" cy="1553175"/>
          </a:xfrm>
          <a:prstGeom prst="rect">
            <a:avLst/>
          </a:prstGeom>
          <a:noFill/>
          <a:ln>
            <a:noFill/>
          </a:ln>
        </p:spPr>
      </p:pic>
      <p:pic>
        <p:nvPicPr>
          <p:cNvPr id="141" name="Google Shape;141;p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772600" y="3496825"/>
            <a:ext cx="2331402" cy="1584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8"/>
          <p:cNvSpPr txBox="1">
            <a:spLocks noGrp="1"/>
          </p:cNvSpPr>
          <p:nvPr>
            <p:ph type="title"/>
          </p:nvPr>
        </p:nvSpPr>
        <p:spPr>
          <a:xfrm>
            <a:off x="323125" y="0"/>
            <a:ext cx="3873000" cy="1687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William Cronon, Nature’s Metropolis: Chicago and the Great West (1991)</a:t>
            </a:r>
            <a:endParaRPr/>
          </a:p>
        </p:txBody>
      </p:sp>
      <p:sp>
        <p:nvSpPr>
          <p:cNvPr id="147" name="Google Shape;147;p8"/>
          <p:cNvSpPr txBox="1">
            <a:spLocks noGrp="1"/>
          </p:cNvSpPr>
          <p:nvPr>
            <p:ph type="body" idx="2"/>
          </p:nvPr>
        </p:nvSpPr>
        <p:spPr>
          <a:xfrm>
            <a:off x="4876475" y="139875"/>
            <a:ext cx="4037400" cy="4768500"/>
          </a:xfrm>
          <a:prstGeom prst="rect">
            <a:avLst/>
          </a:prstGeom>
          <a:noFill/>
          <a:ln>
            <a:noFill/>
          </a:ln>
        </p:spPr>
        <p:txBody>
          <a:bodyPr spcFirstLastPara="1" wrap="square" lIns="91425" tIns="91425" rIns="91425" bIns="91425" anchor="t" anchorCtr="0">
            <a:normAutofit fontScale="92500"/>
          </a:bodyPr>
          <a:lstStyle/>
          <a:p>
            <a:pPr marL="457200" lvl="0" indent="-292100" algn="l" rtl="0">
              <a:lnSpc>
                <a:spcPct val="115000"/>
              </a:lnSpc>
              <a:spcBef>
                <a:spcPts val="0"/>
              </a:spcBef>
              <a:spcAft>
                <a:spcPts val="0"/>
              </a:spcAft>
              <a:buClr>
                <a:srgbClr val="151515"/>
              </a:buClr>
              <a:buSzPts val="1000"/>
              <a:buFont typeface="Arial"/>
              <a:buChar char="●"/>
            </a:pPr>
            <a:r>
              <a:rPr lang="en" sz="1000">
                <a:solidFill>
                  <a:srgbClr val="151515"/>
                </a:solidFill>
                <a:latin typeface="Arial"/>
                <a:ea typeface="Arial"/>
                <a:cs typeface="Arial"/>
                <a:sym typeface="Arial"/>
              </a:rPr>
              <a:t>Dr. William Cronon is </a:t>
            </a:r>
            <a:r>
              <a:rPr lang="en" sz="1000">
                <a:solidFill>
                  <a:srgbClr val="151515"/>
                </a:solidFill>
                <a:highlight>
                  <a:srgbClr val="FFFFFF"/>
                </a:highlight>
                <a:latin typeface="Arial"/>
                <a:ea typeface="Arial"/>
                <a:cs typeface="Arial"/>
                <a:sym typeface="Arial"/>
              </a:rPr>
              <a:t>an environmental historian, best known for </a:t>
            </a:r>
            <a:r>
              <a:rPr lang="en" sz="1000">
                <a:solidFill>
                  <a:srgbClr val="151515"/>
                </a:solidFill>
                <a:latin typeface="Arial"/>
                <a:ea typeface="Arial"/>
                <a:cs typeface="Arial"/>
                <a:sym typeface="Arial"/>
              </a:rPr>
              <a:t>challenging mainstream environmentalist definitions of nature.</a:t>
            </a:r>
            <a:endParaRPr sz="1000">
              <a:solidFill>
                <a:srgbClr val="151515"/>
              </a:solidFill>
              <a:latin typeface="Arial"/>
              <a:ea typeface="Arial"/>
              <a:cs typeface="Arial"/>
              <a:sym typeface="Arial"/>
            </a:endParaRPr>
          </a:p>
          <a:p>
            <a:pPr marL="914400" lvl="1" indent="-292100" algn="l" rtl="0">
              <a:lnSpc>
                <a:spcPct val="115000"/>
              </a:lnSpc>
              <a:spcBef>
                <a:spcPts val="0"/>
              </a:spcBef>
              <a:spcAft>
                <a:spcPts val="0"/>
              </a:spcAft>
              <a:buClr>
                <a:srgbClr val="151515"/>
              </a:buClr>
              <a:buSzPts val="1000"/>
              <a:buFont typeface="Arial"/>
              <a:buChar char="○"/>
            </a:pPr>
            <a:r>
              <a:rPr lang="en" sz="1000">
                <a:solidFill>
                  <a:srgbClr val="151515"/>
                </a:solidFill>
                <a:latin typeface="Arial"/>
                <a:ea typeface="Arial"/>
                <a:cs typeface="Arial"/>
                <a:sym typeface="Arial"/>
              </a:rPr>
              <a:t>He argued that the focus on wilderness preservation leads us to neglect of the everyday places in which we live.</a:t>
            </a:r>
            <a:endParaRPr sz="1000">
              <a:solidFill>
                <a:srgbClr val="151515"/>
              </a:solidFill>
              <a:latin typeface="Arial"/>
              <a:ea typeface="Arial"/>
              <a:cs typeface="Arial"/>
              <a:sym typeface="Arial"/>
            </a:endParaRPr>
          </a:p>
          <a:p>
            <a:pPr marL="457200" lvl="0" indent="-292100" algn="l" rtl="0">
              <a:lnSpc>
                <a:spcPct val="115000"/>
              </a:lnSpc>
              <a:spcBef>
                <a:spcPts val="0"/>
              </a:spcBef>
              <a:spcAft>
                <a:spcPts val="0"/>
              </a:spcAft>
              <a:buClr>
                <a:srgbClr val="151515"/>
              </a:buClr>
              <a:buSzPts val="1000"/>
              <a:buFont typeface="Arial"/>
              <a:buChar char="●"/>
            </a:pPr>
            <a:r>
              <a:rPr lang="en" sz="1000">
                <a:solidFill>
                  <a:srgbClr val="151515"/>
                </a:solidFill>
                <a:latin typeface="Arial"/>
                <a:ea typeface="Arial"/>
                <a:cs typeface="Arial"/>
                <a:sym typeface="Arial"/>
              </a:rPr>
              <a:t>Cronon uses Chicago as a case study to explore the relationship between city and country.</a:t>
            </a:r>
            <a:endParaRPr sz="1000">
              <a:solidFill>
                <a:srgbClr val="151515"/>
              </a:solidFill>
              <a:latin typeface="Arial"/>
              <a:ea typeface="Arial"/>
              <a:cs typeface="Arial"/>
              <a:sym typeface="Arial"/>
            </a:endParaRPr>
          </a:p>
          <a:p>
            <a:pPr marL="914400" lvl="1" indent="-292100" algn="l" rtl="0">
              <a:lnSpc>
                <a:spcPct val="115000"/>
              </a:lnSpc>
              <a:spcBef>
                <a:spcPts val="0"/>
              </a:spcBef>
              <a:spcAft>
                <a:spcPts val="0"/>
              </a:spcAft>
              <a:buClr>
                <a:srgbClr val="151515"/>
              </a:buClr>
              <a:buSzPts val="1000"/>
              <a:buFont typeface="Arial"/>
              <a:buChar char="○"/>
            </a:pPr>
            <a:r>
              <a:rPr lang="en" sz="1000">
                <a:solidFill>
                  <a:srgbClr val="151515"/>
                </a:solidFill>
                <a:latin typeface="Arial"/>
                <a:ea typeface="Arial"/>
                <a:cs typeface="Arial"/>
                <a:sym typeface="Arial"/>
              </a:rPr>
              <a:t>Particularly how Chicago linked goods (from nature) to people (controlling nature).</a:t>
            </a:r>
            <a:endParaRPr sz="1000">
              <a:solidFill>
                <a:srgbClr val="151515"/>
              </a:solidFill>
              <a:latin typeface="Arial"/>
              <a:ea typeface="Arial"/>
              <a:cs typeface="Arial"/>
              <a:sym typeface="Arial"/>
            </a:endParaRPr>
          </a:p>
          <a:p>
            <a:pPr marL="457200" lvl="0" indent="-292100" algn="l" rtl="0">
              <a:lnSpc>
                <a:spcPct val="115000"/>
              </a:lnSpc>
              <a:spcBef>
                <a:spcPts val="0"/>
              </a:spcBef>
              <a:spcAft>
                <a:spcPts val="0"/>
              </a:spcAft>
              <a:buClr>
                <a:srgbClr val="151515"/>
              </a:buClr>
              <a:buSzPts val="1000"/>
              <a:buFont typeface="Arial"/>
              <a:buChar char="●"/>
            </a:pPr>
            <a:r>
              <a:rPr lang="en" sz="1000">
                <a:solidFill>
                  <a:srgbClr val="151515"/>
                </a:solidFill>
                <a:latin typeface="Arial"/>
                <a:ea typeface="Arial"/>
                <a:cs typeface="Arial"/>
                <a:sym typeface="Arial"/>
              </a:rPr>
              <a:t>Central to Chicago's rise was the expansion of the railroads.</a:t>
            </a:r>
            <a:endParaRPr sz="1000">
              <a:solidFill>
                <a:srgbClr val="151515"/>
              </a:solidFill>
              <a:latin typeface="Arial"/>
              <a:ea typeface="Arial"/>
              <a:cs typeface="Arial"/>
              <a:sym typeface="Arial"/>
            </a:endParaRPr>
          </a:p>
          <a:p>
            <a:pPr marL="457200" lvl="0" indent="-292100" algn="l" rtl="0">
              <a:lnSpc>
                <a:spcPct val="115000"/>
              </a:lnSpc>
              <a:spcBef>
                <a:spcPts val="0"/>
              </a:spcBef>
              <a:spcAft>
                <a:spcPts val="0"/>
              </a:spcAft>
              <a:buClr>
                <a:srgbClr val="151515"/>
              </a:buClr>
              <a:buSzPts val="1000"/>
              <a:buFont typeface="Arial"/>
              <a:buChar char="●"/>
            </a:pPr>
            <a:r>
              <a:rPr lang="en" sz="1000">
                <a:solidFill>
                  <a:srgbClr val="151515"/>
                </a:solidFill>
                <a:latin typeface="Arial"/>
                <a:ea typeface="Arial"/>
                <a:cs typeface="Arial"/>
                <a:sym typeface="Arial"/>
              </a:rPr>
              <a:t>Railroads  altered people's relationship with space, rerouting river and road transportation.</a:t>
            </a:r>
            <a:endParaRPr sz="1000">
              <a:solidFill>
                <a:srgbClr val="151515"/>
              </a:solidFill>
              <a:latin typeface="Arial"/>
              <a:ea typeface="Arial"/>
              <a:cs typeface="Arial"/>
              <a:sym typeface="Arial"/>
            </a:endParaRPr>
          </a:p>
          <a:p>
            <a:pPr marL="457200" lvl="0" indent="-292100" algn="l" rtl="0">
              <a:lnSpc>
                <a:spcPct val="115000"/>
              </a:lnSpc>
              <a:spcBef>
                <a:spcPts val="0"/>
              </a:spcBef>
              <a:spcAft>
                <a:spcPts val="0"/>
              </a:spcAft>
              <a:buClr>
                <a:srgbClr val="151515"/>
              </a:buClr>
              <a:buSzPts val="1000"/>
              <a:buFont typeface="Arial"/>
              <a:buChar char="●"/>
            </a:pPr>
            <a:r>
              <a:rPr lang="en" sz="1000">
                <a:solidFill>
                  <a:srgbClr val="151515"/>
                </a:solidFill>
                <a:latin typeface="Arial"/>
                <a:ea typeface="Arial"/>
                <a:cs typeface="Arial"/>
                <a:sym typeface="Arial"/>
              </a:rPr>
              <a:t>Using three industries (grain, lumber, and meat) to understand how Chicago interacted with the surrounding region. </a:t>
            </a:r>
            <a:endParaRPr sz="1000">
              <a:solidFill>
                <a:srgbClr val="151515"/>
              </a:solidFill>
              <a:latin typeface="Arial"/>
              <a:ea typeface="Arial"/>
              <a:cs typeface="Arial"/>
              <a:sym typeface="Arial"/>
            </a:endParaRPr>
          </a:p>
          <a:p>
            <a:pPr marL="457200" lvl="0" indent="-292100" algn="l" rtl="0">
              <a:lnSpc>
                <a:spcPct val="115000"/>
              </a:lnSpc>
              <a:spcBef>
                <a:spcPts val="0"/>
              </a:spcBef>
              <a:spcAft>
                <a:spcPts val="0"/>
              </a:spcAft>
              <a:buClr>
                <a:srgbClr val="151515"/>
              </a:buClr>
              <a:buSzPts val="1000"/>
              <a:buFont typeface="Arial"/>
              <a:buChar char="●"/>
            </a:pPr>
            <a:r>
              <a:rPr lang="en" sz="1000">
                <a:solidFill>
                  <a:srgbClr val="151515"/>
                </a:solidFill>
                <a:latin typeface="Arial"/>
                <a:ea typeface="Arial"/>
                <a:cs typeface="Arial"/>
                <a:sym typeface="Arial"/>
              </a:rPr>
              <a:t>His central argument is that through the process of commodification, natural products lost their ecological identities and were turned into capital. </a:t>
            </a:r>
            <a:endParaRPr sz="1000">
              <a:solidFill>
                <a:srgbClr val="151515"/>
              </a:solidFill>
              <a:latin typeface="Arial"/>
              <a:ea typeface="Arial"/>
              <a:cs typeface="Arial"/>
              <a:sym typeface="Arial"/>
            </a:endParaRPr>
          </a:p>
          <a:p>
            <a:pPr marL="914400" lvl="1" indent="-292100" algn="l" rtl="0">
              <a:lnSpc>
                <a:spcPct val="115000"/>
              </a:lnSpc>
              <a:spcBef>
                <a:spcPts val="0"/>
              </a:spcBef>
              <a:spcAft>
                <a:spcPts val="0"/>
              </a:spcAft>
              <a:buClr>
                <a:srgbClr val="151515"/>
              </a:buClr>
              <a:buSzPts val="1000"/>
              <a:buFont typeface="Arial"/>
              <a:buChar char="○"/>
            </a:pPr>
            <a:r>
              <a:rPr lang="en" sz="1000">
                <a:solidFill>
                  <a:srgbClr val="151515"/>
                </a:solidFill>
                <a:latin typeface="Arial"/>
                <a:ea typeface="Arial"/>
                <a:cs typeface="Arial"/>
                <a:sym typeface="Arial"/>
              </a:rPr>
              <a:t>In the case of grain, the rise of the grain elevator meant farmer's grain could be mixed together in a standard way. </a:t>
            </a:r>
            <a:endParaRPr sz="1000">
              <a:solidFill>
                <a:srgbClr val="151515"/>
              </a:solidFill>
              <a:latin typeface="Arial"/>
              <a:ea typeface="Arial"/>
              <a:cs typeface="Arial"/>
              <a:sym typeface="Arial"/>
            </a:endParaRPr>
          </a:p>
          <a:p>
            <a:pPr marL="914400" lvl="1" indent="-292100" algn="l" rtl="0">
              <a:lnSpc>
                <a:spcPct val="115000"/>
              </a:lnSpc>
              <a:spcBef>
                <a:spcPts val="0"/>
              </a:spcBef>
              <a:spcAft>
                <a:spcPts val="0"/>
              </a:spcAft>
              <a:buClr>
                <a:srgbClr val="151515"/>
              </a:buClr>
              <a:buSzPts val="1000"/>
              <a:buFont typeface="Arial"/>
              <a:buChar char="○"/>
            </a:pPr>
            <a:r>
              <a:rPr lang="en" sz="1000">
                <a:solidFill>
                  <a:srgbClr val="151515"/>
                </a:solidFill>
                <a:latin typeface="Arial"/>
                <a:ea typeface="Arial"/>
                <a:cs typeface="Arial"/>
                <a:sym typeface="Arial"/>
              </a:rPr>
              <a:t>In the case of meat, a vast meatpacking industry (enabled by the rise of refrigerated railroad cars) took animals and disassembled them into discrete parts, utilizing more and more of the animal parts and further distancing consumers from the reality of the animal itself. </a:t>
            </a:r>
            <a:endParaRPr sz="1000">
              <a:solidFill>
                <a:srgbClr val="151515"/>
              </a:solidFill>
              <a:latin typeface="Arial"/>
              <a:ea typeface="Arial"/>
              <a:cs typeface="Arial"/>
              <a:sym typeface="Arial"/>
            </a:endParaRPr>
          </a:p>
          <a:p>
            <a:pPr marL="457200" lvl="0" indent="-292100" algn="l" rtl="0">
              <a:lnSpc>
                <a:spcPct val="115000"/>
              </a:lnSpc>
              <a:spcBef>
                <a:spcPts val="0"/>
              </a:spcBef>
              <a:spcAft>
                <a:spcPts val="0"/>
              </a:spcAft>
              <a:buClr>
                <a:srgbClr val="151515"/>
              </a:buClr>
              <a:buSzPts val="1000"/>
              <a:buFont typeface="Arial"/>
              <a:buChar char="●"/>
            </a:pPr>
            <a:r>
              <a:rPr lang="en" sz="1000">
                <a:solidFill>
                  <a:srgbClr val="151515"/>
                </a:solidFill>
                <a:latin typeface="Arial"/>
                <a:ea typeface="Arial"/>
                <a:cs typeface="Arial"/>
                <a:sym typeface="Arial"/>
              </a:rPr>
              <a:t>His largest argument is that consumerism fueled economic and cultural colonization of the West. </a:t>
            </a:r>
            <a:endParaRPr>
              <a:solidFill>
                <a:srgbClr val="151515"/>
              </a:solidFill>
              <a:latin typeface="Arial"/>
              <a:ea typeface="Arial"/>
              <a:cs typeface="Arial"/>
              <a:sym typeface="Arial"/>
            </a:endParaRPr>
          </a:p>
        </p:txBody>
      </p:sp>
      <p:pic>
        <p:nvPicPr>
          <p:cNvPr id="148" name="Google Shape;148;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190025"/>
            <a:ext cx="2893001" cy="2008150"/>
          </a:xfrm>
          <a:prstGeom prst="rect">
            <a:avLst/>
          </a:prstGeom>
          <a:noFill/>
          <a:ln>
            <a:noFill/>
          </a:ln>
        </p:spPr>
      </p:pic>
      <p:pic>
        <p:nvPicPr>
          <p:cNvPr id="149" name="Google Shape;149;p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893000" y="1190024"/>
            <a:ext cx="1647400" cy="1880824"/>
          </a:xfrm>
          <a:prstGeom prst="rect">
            <a:avLst/>
          </a:prstGeom>
          <a:noFill/>
          <a:ln>
            <a:noFill/>
          </a:ln>
        </p:spPr>
      </p:pic>
      <p:pic>
        <p:nvPicPr>
          <p:cNvPr id="150" name="Google Shape;150;p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99725" y="3293351"/>
            <a:ext cx="2916487" cy="16405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5082225" y="83300"/>
            <a:ext cx="4704900" cy="1687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600"/>
              <a:buNone/>
            </a:pPr>
            <a:r>
              <a:rPr lang="en"/>
              <a:t>Environmental Issues impacting our Nation</a:t>
            </a:r>
            <a:endParaRPr/>
          </a:p>
        </p:txBody>
      </p:sp>
      <p:sp>
        <p:nvSpPr>
          <p:cNvPr id="156" name="Google Shape;156;p9"/>
          <p:cNvSpPr txBox="1">
            <a:spLocks noGrp="1"/>
          </p:cNvSpPr>
          <p:nvPr>
            <p:ph type="body" idx="2"/>
          </p:nvPr>
        </p:nvSpPr>
        <p:spPr>
          <a:xfrm>
            <a:off x="5247125" y="1207775"/>
            <a:ext cx="3665400" cy="4680000"/>
          </a:xfrm>
          <a:prstGeom prst="rect">
            <a:avLst/>
          </a:prstGeom>
          <a:noFill/>
          <a:ln>
            <a:noFill/>
          </a:ln>
        </p:spPr>
        <p:txBody>
          <a:bodyPr spcFirstLastPara="1" wrap="square" lIns="91425" tIns="91425" rIns="91425" bIns="91425" anchor="t" anchorCtr="0">
            <a:normAutofit/>
          </a:bodyPr>
          <a:lstStyle/>
          <a:p>
            <a:pPr marL="457200" lvl="0" indent="-292100" algn="l" rtl="0">
              <a:lnSpc>
                <a:spcPct val="115000"/>
              </a:lnSpc>
              <a:spcBef>
                <a:spcPts val="0"/>
              </a:spcBef>
              <a:spcAft>
                <a:spcPts val="0"/>
              </a:spcAft>
              <a:buClr>
                <a:srgbClr val="191919"/>
              </a:buClr>
              <a:buSzPts val="1000"/>
              <a:buFont typeface="Arial"/>
              <a:buChar char="●"/>
            </a:pPr>
            <a:r>
              <a:rPr lang="en" sz="1000">
                <a:solidFill>
                  <a:srgbClr val="191919"/>
                </a:solidFill>
                <a:highlight>
                  <a:srgbClr val="FFFFFF"/>
                </a:highlight>
                <a:latin typeface="Arial"/>
                <a:ea typeface="Arial"/>
                <a:cs typeface="Arial"/>
                <a:sym typeface="Arial"/>
              </a:rPr>
              <a:t>The United States is among the most significant emitters of greenhouse gasses in the world.</a:t>
            </a:r>
            <a:endParaRPr sz="1000">
              <a:solidFill>
                <a:srgbClr val="191919"/>
              </a:solidFill>
              <a:highlight>
                <a:srgbClr val="FFFFFF"/>
              </a:highlight>
              <a:latin typeface="Arial"/>
              <a:ea typeface="Arial"/>
              <a:cs typeface="Arial"/>
              <a:sym typeface="Arial"/>
            </a:endParaRPr>
          </a:p>
          <a:p>
            <a:pPr marL="914400" lvl="1" indent="-292100" algn="l" rtl="0">
              <a:lnSpc>
                <a:spcPct val="115000"/>
              </a:lnSpc>
              <a:spcBef>
                <a:spcPts val="0"/>
              </a:spcBef>
              <a:spcAft>
                <a:spcPts val="0"/>
              </a:spcAft>
              <a:buClr>
                <a:srgbClr val="191919"/>
              </a:buClr>
              <a:buSzPts val="1000"/>
              <a:buFont typeface="Arial"/>
              <a:buChar char="○"/>
            </a:pPr>
            <a:r>
              <a:rPr lang="en" sz="1000">
                <a:solidFill>
                  <a:srgbClr val="191919"/>
                </a:solidFill>
                <a:highlight>
                  <a:srgbClr val="FFFFFF"/>
                </a:highlight>
                <a:latin typeface="Arial"/>
                <a:ea typeface="Arial"/>
                <a:cs typeface="Arial"/>
                <a:sym typeface="Arial"/>
              </a:rPr>
              <a:t> In terms of both total and per capita emissions, it is among the largest contributors.</a:t>
            </a:r>
            <a:endParaRPr sz="1000">
              <a:solidFill>
                <a:srgbClr val="191919"/>
              </a:solidFill>
              <a:latin typeface="Arial"/>
              <a:ea typeface="Arial"/>
              <a:cs typeface="Arial"/>
              <a:sym typeface="Arial"/>
            </a:endParaRPr>
          </a:p>
          <a:p>
            <a:pPr marL="457200" lvl="0" indent="-292100" algn="l" rtl="0">
              <a:lnSpc>
                <a:spcPct val="115000"/>
              </a:lnSpc>
              <a:spcBef>
                <a:spcPts val="0"/>
              </a:spcBef>
              <a:spcAft>
                <a:spcPts val="0"/>
              </a:spcAft>
              <a:buClr>
                <a:srgbClr val="191919"/>
              </a:buClr>
              <a:buSzPts val="1000"/>
              <a:buFont typeface="Arial"/>
              <a:buChar char="●"/>
            </a:pPr>
            <a:r>
              <a:rPr lang="en" sz="1000">
                <a:solidFill>
                  <a:srgbClr val="191919"/>
                </a:solidFill>
                <a:highlight>
                  <a:srgbClr val="FFFFFF"/>
                </a:highlight>
                <a:latin typeface="Arial"/>
                <a:ea typeface="Arial"/>
                <a:cs typeface="Arial"/>
                <a:sym typeface="Arial"/>
              </a:rPr>
              <a:t>Environmental issues in the United States include: climate change, energy, species conservation, invasive species, deforestation, mining, nuclear accidents, pesticides, pollution, waste and over-population. </a:t>
            </a:r>
            <a:endParaRPr sz="1000">
              <a:solidFill>
                <a:srgbClr val="191919"/>
              </a:solidFill>
              <a:highlight>
                <a:srgbClr val="FFFFFF"/>
              </a:highlight>
              <a:latin typeface="Arial"/>
              <a:ea typeface="Arial"/>
              <a:cs typeface="Arial"/>
              <a:sym typeface="Arial"/>
            </a:endParaRPr>
          </a:p>
          <a:p>
            <a:pPr marL="457200" lvl="0" indent="-292100" algn="l" rtl="0">
              <a:lnSpc>
                <a:spcPct val="115000"/>
              </a:lnSpc>
              <a:spcBef>
                <a:spcPts val="0"/>
              </a:spcBef>
              <a:spcAft>
                <a:spcPts val="0"/>
              </a:spcAft>
              <a:buClr>
                <a:srgbClr val="191919"/>
              </a:buClr>
              <a:buSzPts val="1000"/>
              <a:buFont typeface="Arial"/>
              <a:buChar char="●"/>
            </a:pPr>
            <a:r>
              <a:rPr lang="en" sz="1000">
                <a:solidFill>
                  <a:srgbClr val="191919"/>
                </a:solidFill>
                <a:highlight>
                  <a:srgbClr val="FFFFFF"/>
                </a:highlight>
                <a:latin typeface="Arial"/>
                <a:ea typeface="Arial"/>
                <a:cs typeface="Arial"/>
                <a:sym typeface="Arial"/>
              </a:rPr>
              <a:t>Despite official measures, the rate of environmental issues is increasing rapidly instead of reducing. </a:t>
            </a:r>
            <a:endParaRPr sz="1000">
              <a:solidFill>
                <a:srgbClr val="191919"/>
              </a:solidFill>
              <a:highlight>
                <a:srgbClr val="FFFFFF"/>
              </a:highlight>
              <a:latin typeface="Arial"/>
              <a:ea typeface="Arial"/>
              <a:cs typeface="Arial"/>
              <a:sym typeface="Arial"/>
            </a:endParaRPr>
          </a:p>
          <a:p>
            <a:pPr marL="0" lvl="0" indent="0" algn="l" rtl="0">
              <a:lnSpc>
                <a:spcPct val="115000"/>
              </a:lnSpc>
              <a:spcBef>
                <a:spcPts val="1200"/>
              </a:spcBef>
              <a:spcAft>
                <a:spcPts val="1200"/>
              </a:spcAft>
              <a:buSzPts val="1300"/>
              <a:buNone/>
            </a:pPr>
            <a:endParaRPr/>
          </a:p>
        </p:txBody>
      </p:sp>
      <p:pic>
        <p:nvPicPr>
          <p:cNvPr id="157" name="Google Shape;157;p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500" y="0"/>
            <a:ext cx="3410686" cy="1772025"/>
          </a:xfrm>
          <a:prstGeom prst="rect">
            <a:avLst/>
          </a:prstGeom>
          <a:noFill/>
          <a:ln>
            <a:noFill/>
          </a:ln>
        </p:spPr>
      </p:pic>
      <p:pic>
        <p:nvPicPr>
          <p:cNvPr id="158" name="Google Shape;158;p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12025" y="1667925"/>
            <a:ext cx="3459974" cy="1934600"/>
          </a:xfrm>
          <a:prstGeom prst="rect">
            <a:avLst/>
          </a:prstGeom>
          <a:noFill/>
          <a:ln>
            <a:noFill/>
          </a:ln>
        </p:spPr>
      </p:pic>
      <p:pic>
        <p:nvPicPr>
          <p:cNvPr id="159" name="Google Shape;159;p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0500" y="3602525"/>
            <a:ext cx="2988225" cy="1568824"/>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1169</Words>
  <Application>Microsoft Office PowerPoint</Application>
  <PresentationFormat>On-screen Show (16:9)</PresentationFormat>
  <Paragraphs>83</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Lora</vt:lpstr>
      <vt:lpstr>Roboto</vt:lpstr>
      <vt:lpstr>Raleway</vt:lpstr>
      <vt:lpstr>Lato</vt:lpstr>
      <vt:lpstr>Verdana</vt:lpstr>
      <vt:lpstr>Streamline</vt:lpstr>
      <vt:lpstr>Introduction to Environmental Humanities </vt:lpstr>
      <vt:lpstr>Overview</vt:lpstr>
      <vt:lpstr>What is Environmental Humanities? </vt:lpstr>
      <vt:lpstr>Approaches to  Environmental Humanities</vt:lpstr>
      <vt:lpstr>Environmental Humanities Scholarship</vt:lpstr>
      <vt:lpstr>Rachel Carson, Silent Spring (1962)</vt:lpstr>
      <vt:lpstr>Donald Worster, Nature’s Economy (1977)</vt:lpstr>
      <vt:lpstr>William Cronon, Nature’s Metropolis: Chicago and the Great West (1991)</vt:lpstr>
      <vt:lpstr>Environmental Issues impacting our Nation</vt:lpstr>
      <vt:lpstr>Comics Reading for this Week! John Muir, Earth-Planet, Universe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Environmental Humanities </dc:title>
  <cp:lastModifiedBy>Ginger Shoulders</cp:lastModifiedBy>
  <cp:revision>1</cp:revision>
  <dcterms:modified xsi:type="dcterms:W3CDTF">2024-01-17T21:35:24Z</dcterms:modified>
</cp:coreProperties>
</file>