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Lato" panose="020F0502020204030203" pitchFamily="34" charset="0"/>
      <p:regular r:id="rId13"/>
      <p:bold r:id="rId14"/>
      <p:italic r:id="rId15"/>
      <p:boldItalic r:id="rId16"/>
    </p:embeddedFont>
    <p:embeddedFont>
      <p:font typeface="Poppins" panose="00000500000000000000" pitchFamily="2" charset="0"/>
      <p:regular r:id="rId17"/>
      <p:bold r:id="rId18"/>
      <p:italic r:id="rId19"/>
      <p:boldItalic r:id="rId20"/>
    </p:embeddedFont>
    <p:embeddedFont>
      <p:font typeface="Raleway" pitchFamily="2" charset="0"/>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r+1ywEKk/d/KbelUR2DtfpME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2" d="100"/>
          <a:sy n="162" d="100"/>
        </p:scale>
        <p:origin x="14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65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1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12"/>
          <p:cNvGrpSpPr/>
          <p:nvPr/>
        </p:nvGrpSpPr>
        <p:grpSpPr>
          <a:xfrm>
            <a:off x="830392" y="1191256"/>
            <a:ext cx="745763" cy="45826"/>
            <a:chOff x="4580561" y="2589004"/>
            <a:chExt cx="1064464" cy="25200"/>
          </a:xfrm>
        </p:grpSpPr>
        <p:sp>
          <p:nvSpPr>
            <p:cNvPr id="12" name="Google Shape;12;p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12"/>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5" name="Google Shape;15;p12"/>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6" name="Google Shape;16;p1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21"/>
          <p:cNvGrpSpPr/>
          <p:nvPr/>
        </p:nvGrpSpPr>
        <p:grpSpPr>
          <a:xfrm>
            <a:off x="830392" y="4169130"/>
            <a:ext cx="745763" cy="45826"/>
            <a:chOff x="4580561" y="2589004"/>
            <a:chExt cx="1064464" cy="25200"/>
          </a:xfrm>
        </p:grpSpPr>
        <p:sp>
          <p:nvSpPr>
            <p:cNvPr id="75" name="Google Shape;75;p2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 name="Google Shape;77;p21"/>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8" name="Google Shape;78;p21"/>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79" name="Google Shape;79;p2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2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
        <p:cNvGrpSpPr/>
        <p:nvPr/>
      </p:nvGrpSpPr>
      <p:grpSpPr>
        <a:xfrm>
          <a:off x="0" y="0"/>
          <a:ext cx="0" cy="0"/>
          <a:chOff x="0" y="0"/>
          <a:chExt cx="0" cy="0"/>
        </a:xfrm>
      </p:grpSpPr>
      <p:sp>
        <p:nvSpPr>
          <p:cNvPr id="18" name="Google Shape;18;p13"/>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 name="Google Shape;19;p13"/>
          <p:cNvGrpSpPr/>
          <p:nvPr/>
        </p:nvGrpSpPr>
        <p:grpSpPr>
          <a:xfrm>
            <a:off x="830392" y="1191256"/>
            <a:ext cx="745763" cy="45826"/>
            <a:chOff x="4580561" y="2589004"/>
            <a:chExt cx="1064464" cy="25200"/>
          </a:xfrm>
        </p:grpSpPr>
        <p:sp>
          <p:nvSpPr>
            <p:cNvPr id="20" name="Google Shape;20;p1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 name="Google Shape;22;p13"/>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23" name="Google Shape;23;p13"/>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4" name="Google Shape;24;p13"/>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5" name="Google Shape;25;p1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6"/>
        <p:cNvGrpSpPr/>
        <p:nvPr/>
      </p:nvGrpSpPr>
      <p:grpSpPr>
        <a:xfrm>
          <a:off x="0" y="0"/>
          <a:ext cx="0" cy="0"/>
          <a:chOff x="0" y="0"/>
          <a:chExt cx="0" cy="0"/>
        </a:xfrm>
      </p:grpSpPr>
      <p:grpSp>
        <p:nvGrpSpPr>
          <p:cNvPr id="27" name="Google Shape;27;p14"/>
          <p:cNvGrpSpPr/>
          <p:nvPr/>
        </p:nvGrpSpPr>
        <p:grpSpPr>
          <a:xfrm>
            <a:off x="830392" y="1191256"/>
            <a:ext cx="745763" cy="45826"/>
            <a:chOff x="4580561" y="2589004"/>
            <a:chExt cx="1064464" cy="25200"/>
          </a:xfrm>
        </p:grpSpPr>
        <p:sp>
          <p:nvSpPr>
            <p:cNvPr id="28" name="Google Shape;28;p1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 name="Google Shape;30;p14"/>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1" name="Google Shape;31;p1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1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 name="Google Shape;34;p15"/>
          <p:cNvGrpSpPr/>
          <p:nvPr/>
        </p:nvGrpSpPr>
        <p:grpSpPr>
          <a:xfrm>
            <a:off x="830392" y="1191256"/>
            <a:ext cx="745763" cy="45826"/>
            <a:chOff x="4580561" y="2589004"/>
            <a:chExt cx="1064464" cy="25200"/>
          </a:xfrm>
        </p:grpSpPr>
        <p:sp>
          <p:nvSpPr>
            <p:cNvPr id="35" name="Google Shape;35;p1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 name="Google Shape;37;p15"/>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38" name="Google Shape;38;p15"/>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9" name="Google Shape;39;p1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sp>
        <p:nvSpPr>
          <p:cNvPr id="41" name="Google Shape;41;p1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16"/>
          <p:cNvGrpSpPr/>
          <p:nvPr/>
        </p:nvGrpSpPr>
        <p:grpSpPr>
          <a:xfrm>
            <a:off x="830392" y="1191256"/>
            <a:ext cx="745763" cy="45826"/>
            <a:chOff x="4580561" y="2589004"/>
            <a:chExt cx="1064464" cy="25200"/>
          </a:xfrm>
        </p:grpSpPr>
        <p:sp>
          <p:nvSpPr>
            <p:cNvPr id="43" name="Google Shape;43;p1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1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46" name="Google Shape;46;p16"/>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7" name="Google Shape;47;p16"/>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8" name="Google Shape;48;p1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 name="Google Shape;51;p17"/>
          <p:cNvGrpSpPr/>
          <p:nvPr/>
        </p:nvGrpSpPr>
        <p:grpSpPr>
          <a:xfrm>
            <a:off x="830392" y="1191256"/>
            <a:ext cx="745763" cy="45826"/>
            <a:chOff x="4580561" y="2589004"/>
            <a:chExt cx="1064464" cy="25200"/>
          </a:xfrm>
        </p:grpSpPr>
        <p:sp>
          <p:nvSpPr>
            <p:cNvPr id="52" name="Google Shape;52;p1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Google Shape;54;p17"/>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55" name="Google Shape;55;p1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
        <p:cNvGrpSpPr/>
        <p:nvPr/>
      </p:nvGrpSpPr>
      <p:grpSpPr>
        <a:xfrm>
          <a:off x="0" y="0"/>
          <a:ext cx="0" cy="0"/>
          <a:chOff x="0" y="0"/>
          <a:chExt cx="0" cy="0"/>
        </a:xfrm>
      </p:grpSpPr>
      <p:sp>
        <p:nvSpPr>
          <p:cNvPr id="57" name="Google Shape;57;p1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 name="Google Shape;58;p18"/>
          <p:cNvGrpSpPr/>
          <p:nvPr/>
        </p:nvGrpSpPr>
        <p:grpSpPr>
          <a:xfrm>
            <a:off x="830392" y="1191256"/>
            <a:ext cx="745763" cy="45826"/>
            <a:chOff x="4580561" y="2589004"/>
            <a:chExt cx="1064464" cy="25200"/>
          </a:xfrm>
        </p:grpSpPr>
        <p:sp>
          <p:nvSpPr>
            <p:cNvPr id="59" name="Google Shape;59;p1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 name="Google Shape;61;p18"/>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62" name="Google Shape;62;p18"/>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3" name="Google Shape;63;p1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64"/>
        <p:cNvGrpSpPr/>
        <p:nvPr/>
      </p:nvGrpSpPr>
      <p:grpSpPr>
        <a:xfrm>
          <a:off x="0" y="0"/>
          <a:ext cx="0" cy="0"/>
          <a:chOff x="0" y="0"/>
          <a:chExt cx="0" cy="0"/>
        </a:xfrm>
      </p:grpSpPr>
      <p:grpSp>
        <p:nvGrpSpPr>
          <p:cNvPr id="65" name="Google Shape;65;p19"/>
          <p:cNvGrpSpPr/>
          <p:nvPr/>
        </p:nvGrpSpPr>
        <p:grpSpPr>
          <a:xfrm>
            <a:off x="830392" y="4169130"/>
            <a:ext cx="745763" cy="45826"/>
            <a:chOff x="4580561" y="2589004"/>
            <a:chExt cx="1064464" cy="25200"/>
          </a:xfrm>
        </p:grpSpPr>
        <p:sp>
          <p:nvSpPr>
            <p:cNvPr id="66" name="Google Shape;66;p19"/>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9"/>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19"/>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69" name="Google Shape;69;p1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20"/>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72" name="Google Shape;72;p2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1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direct.com/topics/earth-and-planetary-sciences/plutoniu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www.youtube.com/watch?v=fvgG-pxlob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hyperlink" Target="https://www.congress.gov/bill/117th-congress/senate-bill/87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2I2QHnzopE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cK1spdjQxP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theguardian.com/australia-news/2022/oct/09/prized-picasso-unharmed-after-extinction-rebellion-activists-glue-hands-to-painting-in-melbourne" TargetMode="Externa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www.instagram.com/disneyunhappilyeverafter/?hl=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1829400" y="504125"/>
            <a:ext cx="6331500" cy="15420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2"/>
              </a:buClr>
              <a:buSzPts val="1100"/>
              <a:buFont typeface="Arial"/>
              <a:buNone/>
            </a:pPr>
            <a:r>
              <a:rPr lang="en" sz="3600">
                <a:latin typeface="Lato"/>
                <a:ea typeface="Lato"/>
                <a:cs typeface="Lato"/>
                <a:sym typeface="Lato"/>
              </a:rPr>
              <a:t>The Anthropocene </a:t>
            </a:r>
            <a:endParaRPr sz="3600">
              <a:latin typeface="Lato"/>
              <a:ea typeface="Lato"/>
              <a:cs typeface="Lato"/>
              <a:sym typeface="Lato"/>
            </a:endParaRPr>
          </a:p>
        </p:txBody>
      </p:sp>
      <p:sp>
        <p:nvSpPr>
          <p:cNvPr id="87" name="Google Shape;87;p1"/>
          <p:cNvSpPr txBox="1">
            <a:spLocks noGrp="1"/>
          </p:cNvSpPr>
          <p:nvPr>
            <p:ph type="subTitle" idx="1"/>
          </p:nvPr>
        </p:nvSpPr>
        <p:spPr>
          <a:xfrm>
            <a:off x="49992" y="4095100"/>
            <a:ext cx="6331500" cy="1241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600"/>
              <a:buNone/>
            </a:pPr>
            <a:endParaRPr/>
          </a:p>
          <a:p>
            <a:pPr marL="0" lvl="0" indent="0" algn="l" rtl="0">
              <a:spcBef>
                <a:spcPts val="0"/>
              </a:spcBef>
              <a:spcAft>
                <a:spcPts val="0"/>
              </a:spcAft>
              <a:buSzPts val="1600"/>
              <a:buNone/>
            </a:pPr>
            <a:r>
              <a:rPr lang="en"/>
              <a:t>Dr. Soljour</a:t>
            </a:r>
            <a:endParaRPr/>
          </a:p>
          <a:p>
            <a:pPr marL="0" lvl="0" indent="0" algn="l" rtl="0">
              <a:lnSpc>
                <a:spcPct val="100000"/>
              </a:lnSpc>
              <a:spcBef>
                <a:spcPts val="0"/>
              </a:spcBef>
              <a:spcAft>
                <a:spcPts val="0"/>
              </a:spcAft>
              <a:buSzPts val="1600"/>
              <a:buNone/>
            </a:pPr>
            <a:r>
              <a:rPr lang="en"/>
              <a:t>Department of Classics</a:t>
            </a:r>
            <a:endParaRPr/>
          </a:p>
          <a:p>
            <a:pPr marL="0" lvl="0" indent="0" algn="l" rtl="0">
              <a:lnSpc>
                <a:spcPct val="100000"/>
              </a:lnSpc>
              <a:spcBef>
                <a:spcPts val="0"/>
              </a:spcBef>
              <a:spcAft>
                <a:spcPts val="0"/>
              </a:spcAft>
              <a:buSzPts val="1600"/>
              <a:buNone/>
            </a:pPr>
            <a:r>
              <a:rPr lang="en"/>
              <a:t>&amp; Humanities </a:t>
            </a:r>
            <a:endParaRPr/>
          </a:p>
        </p:txBody>
      </p:sp>
      <p:pic>
        <p:nvPicPr>
          <p:cNvPr id="88" name="Google Shape;88;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000" y="1176575"/>
            <a:ext cx="6165373" cy="1896575"/>
          </a:xfrm>
          <a:prstGeom prst="rect">
            <a:avLst/>
          </a:prstGeom>
          <a:noFill/>
          <a:ln>
            <a:noFill/>
          </a:ln>
        </p:spPr>
      </p:pic>
      <p:pic>
        <p:nvPicPr>
          <p:cNvPr id="89" name="Google Shape;89;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522500" y="3106400"/>
            <a:ext cx="3621501" cy="2037100"/>
          </a:xfrm>
          <a:prstGeom prst="rect">
            <a:avLst/>
          </a:prstGeom>
          <a:noFill/>
          <a:ln>
            <a:noFill/>
          </a:ln>
        </p:spPr>
      </p:pic>
      <p:pic>
        <p:nvPicPr>
          <p:cNvPr id="90" name="Google Shape;90;p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289800" y="1191150"/>
            <a:ext cx="2803354" cy="1867450"/>
          </a:xfrm>
          <a:prstGeom prst="rect">
            <a:avLst/>
          </a:prstGeom>
          <a:noFill/>
          <a:ln>
            <a:noFill/>
          </a:ln>
        </p:spPr>
      </p:pic>
      <p:pic>
        <p:nvPicPr>
          <p:cNvPr id="91" name="Google Shape;91;p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229199" y="3106400"/>
            <a:ext cx="3293293" cy="2037101"/>
          </a:xfrm>
          <a:prstGeom prst="rect">
            <a:avLst/>
          </a:prstGeom>
          <a:noFill/>
          <a:ln>
            <a:noFill/>
          </a:ln>
        </p:spPr>
      </p:pic>
      <p:pic>
        <p:nvPicPr>
          <p:cNvPr id="92" name="Google Shape;92;p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0000" y="3106400"/>
            <a:ext cx="2179200" cy="13152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97775" y="107800"/>
            <a:ext cx="4238400" cy="1687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600"/>
              <a:buNone/>
            </a:pPr>
            <a:r>
              <a:rPr lang="en"/>
              <a:t>Richard McGuire’s </a:t>
            </a:r>
            <a:r>
              <a:rPr lang="en" i="1"/>
              <a:t>Here</a:t>
            </a:r>
            <a:endParaRPr i="1"/>
          </a:p>
        </p:txBody>
      </p:sp>
      <p:sp>
        <p:nvSpPr>
          <p:cNvPr id="167" name="Google Shape;167;p10"/>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
                <a:solidFill>
                  <a:srgbClr val="151515"/>
                </a:solidFill>
              </a:rPr>
              <a:t>Questions to Consider:</a:t>
            </a:r>
            <a:endParaRPr>
              <a:solidFill>
                <a:srgbClr val="151515"/>
              </a:solidFill>
            </a:endParaRPr>
          </a:p>
          <a:p>
            <a:pPr marL="457200" lvl="0" indent="-311150" algn="l" rtl="0">
              <a:lnSpc>
                <a:spcPct val="115000"/>
              </a:lnSpc>
              <a:spcBef>
                <a:spcPts val="1200"/>
              </a:spcBef>
              <a:spcAft>
                <a:spcPts val="0"/>
              </a:spcAft>
              <a:buClr>
                <a:srgbClr val="151515"/>
              </a:buClr>
              <a:buSzPts val="1300"/>
              <a:buChar char="●"/>
            </a:pPr>
            <a:r>
              <a:rPr lang="en">
                <a:solidFill>
                  <a:srgbClr val="151515"/>
                </a:solidFill>
              </a:rPr>
              <a:t>How do our everyday activities impact the environment?</a:t>
            </a:r>
            <a:endParaRPr>
              <a:solidFill>
                <a:srgbClr val="151515"/>
              </a:solidFill>
            </a:endParaRPr>
          </a:p>
          <a:p>
            <a:pPr marL="457200" lvl="0" indent="-311150" algn="l" rtl="0">
              <a:lnSpc>
                <a:spcPct val="115000"/>
              </a:lnSpc>
              <a:spcBef>
                <a:spcPts val="0"/>
              </a:spcBef>
              <a:spcAft>
                <a:spcPts val="0"/>
              </a:spcAft>
              <a:buClr>
                <a:srgbClr val="151515"/>
              </a:buClr>
              <a:buSzPts val="1300"/>
              <a:buChar char="●"/>
            </a:pPr>
            <a:r>
              <a:rPr lang="en">
                <a:solidFill>
                  <a:srgbClr val="151515"/>
                </a:solidFill>
              </a:rPr>
              <a:t>Who should be accountable for protecting the environment?</a:t>
            </a:r>
            <a:endParaRPr>
              <a:solidFill>
                <a:srgbClr val="151515"/>
              </a:solidFill>
            </a:endParaRPr>
          </a:p>
          <a:p>
            <a:pPr marL="457200" lvl="0" indent="-311150" algn="l" rtl="0">
              <a:lnSpc>
                <a:spcPct val="115000"/>
              </a:lnSpc>
              <a:spcBef>
                <a:spcPts val="0"/>
              </a:spcBef>
              <a:spcAft>
                <a:spcPts val="0"/>
              </a:spcAft>
              <a:buClr>
                <a:srgbClr val="151515"/>
              </a:buClr>
              <a:buSzPts val="1300"/>
              <a:buChar char="●"/>
            </a:pPr>
            <a:r>
              <a:rPr lang="en">
                <a:solidFill>
                  <a:srgbClr val="151515"/>
                </a:solidFill>
              </a:rPr>
              <a:t>What role does “time” play in tracking human activity?</a:t>
            </a:r>
            <a:endParaRPr>
              <a:solidFill>
                <a:srgbClr val="151515"/>
              </a:solidFill>
            </a:endParaRPr>
          </a:p>
        </p:txBody>
      </p:sp>
      <p:pic>
        <p:nvPicPr>
          <p:cNvPr id="168" name="Google Shape;168;p10"/>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471675" y="2368150"/>
            <a:ext cx="3059826" cy="2696426"/>
          </a:xfrm>
          <a:prstGeom prst="rect">
            <a:avLst/>
          </a:prstGeom>
        </p:spPr>
      </p:pic>
      <p:pic>
        <p:nvPicPr>
          <p:cNvPr id="169" name="Google Shape;169;p10"/>
          <p:cNvPicPr preferRelativeResize="0"/>
          <p:nvPr/>
        </p:nvPicPr>
        <p:blipFill rotWithShape="1">
          <a:blip r:embed="rId4" cstate="screen">
            <a:extLst>
              <a:ext uri="{28A0092B-C50C-407E-A947-70E740481C1C}">
                <a14:useLocalDpi xmlns:a14="http://schemas.microsoft.com/office/drawing/2010/main"/>
              </a:ext>
            </a:extLst>
          </a:blip>
          <a:srcRect/>
          <a:stretch/>
        </p:blipFill>
        <p:spPr>
          <a:xfrm>
            <a:off x="428800" y="719684"/>
            <a:ext cx="3374400" cy="15306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600"/>
              <a:buNone/>
            </a:pPr>
            <a:r>
              <a:rPr lang="en"/>
              <a:t>Overview</a:t>
            </a:r>
            <a:endParaRPr/>
          </a:p>
        </p:txBody>
      </p:sp>
      <p:sp>
        <p:nvSpPr>
          <p:cNvPr id="98" name="Google Shape;98;p2"/>
          <p:cNvSpPr txBox="1">
            <a:spLocks noGrp="1"/>
          </p:cNvSpPr>
          <p:nvPr>
            <p:ph type="body" idx="2"/>
          </p:nvPr>
        </p:nvSpPr>
        <p:spPr>
          <a:xfrm>
            <a:off x="5208075" y="411550"/>
            <a:ext cx="3393300" cy="4034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endParaRPr b="1"/>
          </a:p>
          <a:p>
            <a:pPr marL="457200" lvl="0" indent="-311150" algn="l" rtl="0">
              <a:lnSpc>
                <a:spcPct val="115000"/>
              </a:lnSpc>
              <a:spcBef>
                <a:spcPts val="1200"/>
              </a:spcBef>
              <a:spcAft>
                <a:spcPts val="0"/>
              </a:spcAft>
              <a:buClr>
                <a:srgbClr val="151515"/>
              </a:buClr>
              <a:buSzPts val="1300"/>
              <a:buChar char="●"/>
            </a:pPr>
            <a:r>
              <a:rPr lang="en" b="1">
                <a:solidFill>
                  <a:srgbClr val="151515"/>
                </a:solidFill>
              </a:rPr>
              <a:t>Lecture</a:t>
            </a:r>
            <a:endParaRPr b="1">
              <a:solidFill>
                <a:srgbClr val="151515"/>
              </a:solidFill>
            </a:endParaRPr>
          </a:p>
          <a:p>
            <a:pPr marL="914400" lvl="1" indent="-292100" algn="l" rtl="0">
              <a:lnSpc>
                <a:spcPct val="115000"/>
              </a:lnSpc>
              <a:spcBef>
                <a:spcPts val="0"/>
              </a:spcBef>
              <a:spcAft>
                <a:spcPts val="0"/>
              </a:spcAft>
              <a:buClr>
                <a:srgbClr val="151515"/>
              </a:buClr>
              <a:buSzPts val="1000"/>
              <a:buChar char="○"/>
            </a:pPr>
            <a:r>
              <a:rPr lang="en" sz="1000">
                <a:solidFill>
                  <a:srgbClr val="151515"/>
                </a:solidFill>
              </a:rPr>
              <a:t>What is the Anthropocene?</a:t>
            </a:r>
            <a:endParaRPr sz="1000">
              <a:solidFill>
                <a:srgbClr val="151515"/>
              </a:solidFill>
            </a:endParaRPr>
          </a:p>
          <a:p>
            <a:pPr marL="914400" lvl="1" indent="-292100" algn="l" rtl="0">
              <a:lnSpc>
                <a:spcPct val="115000"/>
              </a:lnSpc>
              <a:spcBef>
                <a:spcPts val="0"/>
              </a:spcBef>
              <a:spcAft>
                <a:spcPts val="0"/>
              </a:spcAft>
              <a:buClr>
                <a:srgbClr val="151515"/>
              </a:buClr>
              <a:buSzPts val="1000"/>
              <a:buChar char="○"/>
            </a:pPr>
            <a:r>
              <a:rPr lang="en" sz="1000">
                <a:solidFill>
                  <a:srgbClr val="151515"/>
                </a:solidFill>
              </a:rPr>
              <a:t>Environmental Movements in the United States</a:t>
            </a:r>
            <a:endParaRPr sz="1000">
              <a:solidFill>
                <a:srgbClr val="151515"/>
              </a:solidFill>
            </a:endParaRPr>
          </a:p>
          <a:p>
            <a:pPr marL="914400" lvl="1" indent="-292100" algn="l" rtl="0">
              <a:lnSpc>
                <a:spcPct val="115000"/>
              </a:lnSpc>
              <a:spcBef>
                <a:spcPts val="0"/>
              </a:spcBef>
              <a:spcAft>
                <a:spcPts val="0"/>
              </a:spcAft>
              <a:buClr>
                <a:srgbClr val="151515"/>
              </a:buClr>
              <a:buSzPts val="1000"/>
              <a:buChar char="○"/>
            </a:pPr>
            <a:r>
              <a:rPr lang="en" sz="1000">
                <a:solidFill>
                  <a:srgbClr val="151515"/>
                </a:solidFill>
              </a:rPr>
              <a:t>Legislating the Environment</a:t>
            </a:r>
            <a:endParaRPr sz="1000">
              <a:solidFill>
                <a:srgbClr val="151515"/>
              </a:solidFill>
            </a:endParaRPr>
          </a:p>
          <a:p>
            <a:pPr marL="914400" lvl="1" indent="-292100" algn="l" rtl="0">
              <a:lnSpc>
                <a:spcPct val="115000"/>
              </a:lnSpc>
              <a:spcBef>
                <a:spcPts val="0"/>
              </a:spcBef>
              <a:spcAft>
                <a:spcPts val="0"/>
              </a:spcAft>
              <a:buClr>
                <a:srgbClr val="151515"/>
              </a:buClr>
              <a:buSzPts val="1000"/>
              <a:buChar char="○"/>
            </a:pPr>
            <a:r>
              <a:rPr lang="en" sz="1000">
                <a:solidFill>
                  <a:srgbClr val="151515"/>
                </a:solidFill>
              </a:rPr>
              <a:t>Protesting Climate Change</a:t>
            </a:r>
            <a:endParaRPr sz="1000">
              <a:solidFill>
                <a:srgbClr val="151515"/>
              </a:solidFill>
            </a:endParaRPr>
          </a:p>
          <a:p>
            <a:pPr marL="914400" lvl="1" indent="-292100" algn="l" rtl="0">
              <a:lnSpc>
                <a:spcPct val="115000"/>
              </a:lnSpc>
              <a:spcBef>
                <a:spcPts val="0"/>
              </a:spcBef>
              <a:spcAft>
                <a:spcPts val="0"/>
              </a:spcAft>
              <a:buClr>
                <a:srgbClr val="151515"/>
              </a:buClr>
              <a:buSzPts val="1000"/>
              <a:buChar char="○"/>
            </a:pPr>
            <a:r>
              <a:rPr lang="en" sz="1000">
                <a:solidFill>
                  <a:srgbClr val="151515"/>
                </a:solidFill>
              </a:rPr>
              <a:t>Ecological Art </a:t>
            </a:r>
            <a:endParaRPr sz="1000">
              <a:solidFill>
                <a:srgbClr val="15151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136100" y="-62900"/>
            <a:ext cx="4572000" cy="1687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600"/>
              <a:buNone/>
            </a:pPr>
            <a:r>
              <a:rPr lang="en" sz="3000">
                <a:solidFill>
                  <a:srgbClr val="444444"/>
                </a:solidFill>
              </a:rPr>
              <a:t>The Anthropocene &amp; Climate Change</a:t>
            </a:r>
            <a:endParaRPr sz="3000"/>
          </a:p>
        </p:txBody>
      </p:sp>
      <p:sp>
        <p:nvSpPr>
          <p:cNvPr id="104" name="Google Shape;104;p3"/>
          <p:cNvSpPr txBox="1">
            <a:spLocks noGrp="1"/>
          </p:cNvSpPr>
          <p:nvPr>
            <p:ph type="body" idx="2"/>
          </p:nvPr>
        </p:nvSpPr>
        <p:spPr>
          <a:xfrm>
            <a:off x="4708100" y="114525"/>
            <a:ext cx="4256700" cy="4831200"/>
          </a:xfrm>
          <a:prstGeom prst="rect">
            <a:avLst/>
          </a:prstGeom>
          <a:noFill/>
          <a:ln>
            <a:noFill/>
          </a:ln>
        </p:spPr>
        <p:txBody>
          <a:bodyPr spcFirstLastPara="1" wrap="square" lIns="91425" tIns="91425" rIns="91425" bIns="91425" anchor="t" anchorCtr="0">
            <a:normAutofit fontScale="85000" lnSpcReduction="20000"/>
          </a:bodyPr>
          <a:lstStyle/>
          <a:p>
            <a:pPr marL="457200" lvl="0" indent="-302449" algn="l" rtl="0">
              <a:lnSpc>
                <a:spcPct val="115000"/>
              </a:lnSpc>
              <a:spcBef>
                <a:spcPts val="0"/>
              </a:spcBef>
              <a:spcAft>
                <a:spcPts val="0"/>
              </a:spcAft>
              <a:buClr>
                <a:srgbClr val="191919"/>
              </a:buClr>
              <a:buSzPct val="100000"/>
              <a:buFont typeface="Arial"/>
              <a:buChar char="●"/>
            </a:pPr>
            <a:r>
              <a:rPr lang="en" sz="1500" u="sng">
                <a:solidFill>
                  <a:srgbClr val="191919"/>
                </a:solidFill>
                <a:latin typeface="Arial"/>
                <a:ea typeface="Arial"/>
                <a:cs typeface="Arial"/>
                <a:sym typeface="Arial"/>
              </a:rPr>
              <a:t>The Anthropocene</a:t>
            </a:r>
            <a:r>
              <a:rPr lang="en" sz="1500">
                <a:solidFill>
                  <a:srgbClr val="191919"/>
                </a:solidFill>
                <a:latin typeface="Arial"/>
                <a:ea typeface="Arial"/>
                <a:cs typeface="Arial"/>
                <a:sym typeface="Arial"/>
              </a:rPr>
              <a:t> is an informal geologic chronological term that examines the evidence and extent of human activities on Earth’s ecosystems.</a:t>
            </a:r>
            <a:endParaRPr sz="1500">
              <a:solidFill>
                <a:srgbClr val="191919"/>
              </a:solidFill>
              <a:latin typeface="Arial"/>
              <a:ea typeface="Arial"/>
              <a:cs typeface="Arial"/>
              <a:sym typeface="Arial"/>
            </a:endParaRPr>
          </a:p>
          <a:p>
            <a:pPr marL="914400" lvl="1" indent="-302449" algn="l" rtl="0">
              <a:lnSpc>
                <a:spcPct val="115000"/>
              </a:lnSpc>
              <a:spcBef>
                <a:spcPts val="0"/>
              </a:spcBef>
              <a:spcAft>
                <a:spcPts val="0"/>
              </a:spcAft>
              <a:buClr>
                <a:srgbClr val="191919"/>
              </a:buClr>
              <a:buSzPct val="100000"/>
              <a:buFont typeface="Arial"/>
              <a:buChar char="○"/>
            </a:pPr>
            <a:r>
              <a:rPr lang="en" sz="1500">
                <a:solidFill>
                  <a:srgbClr val="191919"/>
                </a:solidFill>
                <a:latin typeface="Arial"/>
                <a:ea typeface="Arial"/>
                <a:cs typeface="Arial"/>
                <a:sym typeface="Arial"/>
              </a:rPr>
              <a:t>These kinds of human activity disrupted the Earth System beyond merely altering the landscape or interfering in the ecosystem. </a:t>
            </a:r>
            <a:endParaRPr sz="1500">
              <a:solidFill>
                <a:srgbClr val="191919"/>
              </a:solidFill>
              <a:latin typeface="Arial"/>
              <a:ea typeface="Arial"/>
              <a:cs typeface="Arial"/>
              <a:sym typeface="Arial"/>
            </a:endParaRPr>
          </a:p>
          <a:p>
            <a:pPr marL="457200" lvl="0" indent="-302449" algn="l" rtl="0">
              <a:lnSpc>
                <a:spcPct val="115000"/>
              </a:lnSpc>
              <a:spcBef>
                <a:spcPts val="0"/>
              </a:spcBef>
              <a:spcAft>
                <a:spcPts val="0"/>
              </a:spcAft>
              <a:buClr>
                <a:srgbClr val="191919"/>
              </a:buClr>
              <a:buSzPct val="100000"/>
              <a:buFont typeface="Arial"/>
              <a:buChar char="●"/>
            </a:pPr>
            <a:r>
              <a:rPr lang="en" sz="1500">
                <a:solidFill>
                  <a:srgbClr val="191919"/>
                </a:solidFill>
                <a:latin typeface="Arial"/>
                <a:ea typeface="Arial"/>
                <a:cs typeface="Arial"/>
                <a:sym typeface="Arial"/>
              </a:rPr>
              <a:t>The concept emerged out of Earth System science in the 1980s and 1990s but was embraced by humanities scholars in the 2000s. </a:t>
            </a:r>
            <a:endParaRPr sz="1500">
              <a:solidFill>
                <a:srgbClr val="191919"/>
              </a:solidFill>
              <a:latin typeface="Arial"/>
              <a:ea typeface="Arial"/>
              <a:cs typeface="Arial"/>
              <a:sym typeface="Arial"/>
            </a:endParaRPr>
          </a:p>
          <a:p>
            <a:pPr marL="457200" lvl="0" indent="-302449" algn="l" rtl="0">
              <a:lnSpc>
                <a:spcPct val="115000"/>
              </a:lnSpc>
              <a:spcBef>
                <a:spcPts val="0"/>
              </a:spcBef>
              <a:spcAft>
                <a:spcPts val="0"/>
              </a:spcAft>
              <a:buClr>
                <a:srgbClr val="191919"/>
              </a:buClr>
              <a:buSzPct val="100000"/>
              <a:buFont typeface="Arial"/>
              <a:buChar char="●"/>
            </a:pPr>
            <a:r>
              <a:rPr lang="en" sz="1500">
                <a:solidFill>
                  <a:srgbClr val="191919"/>
                </a:solidFill>
                <a:latin typeface="Arial"/>
                <a:ea typeface="Arial"/>
                <a:cs typeface="Arial"/>
                <a:sym typeface="Arial"/>
              </a:rPr>
              <a:t>The collaboration between scientists and humanists resulted in research that examines the contemporary period as one of the highest concentration of pollutants released during the 1950s. </a:t>
            </a:r>
            <a:endParaRPr sz="1500">
              <a:solidFill>
                <a:srgbClr val="191919"/>
              </a:solidFill>
              <a:latin typeface="Arial"/>
              <a:ea typeface="Arial"/>
              <a:cs typeface="Arial"/>
              <a:sym typeface="Arial"/>
            </a:endParaRPr>
          </a:p>
          <a:p>
            <a:pPr marL="914400" lvl="1" indent="-302449" algn="l" rtl="0">
              <a:lnSpc>
                <a:spcPct val="115000"/>
              </a:lnSpc>
              <a:spcBef>
                <a:spcPts val="0"/>
              </a:spcBef>
              <a:spcAft>
                <a:spcPts val="0"/>
              </a:spcAft>
              <a:buClr>
                <a:srgbClr val="191919"/>
              </a:buClr>
              <a:buSzPct val="100000"/>
              <a:buFont typeface="Arial"/>
              <a:buChar char="○"/>
            </a:pPr>
            <a:r>
              <a:rPr lang="en" sz="1500">
                <a:solidFill>
                  <a:srgbClr val="191919"/>
                </a:solidFill>
                <a:latin typeface="Arial"/>
                <a:ea typeface="Arial"/>
                <a:cs typeface="Arial"/>
                <a:sym typeface="Arial"/>
              </a:rPr>
              <a:t>These pollutants include inorganic and organic compounds that have been widely studied in sediments such as: aluminum, lead, </a:t>
            </a:r>
            <a:r>
              <a:rPr lang="en" sz="1500">
                <a:solidFill>
                  <a:srgbClr val="191919"/>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plutonium</a:t>
            </a:r>
            <a:r>
              <a:rPr lang="en" sz="1500">
                <a:solidFill>
                  <a:srgbClr val="191919"/>
                </a:solidFill>
                <a:latin typeface="Arial"/>
                <a:ea typeface="Arial"/>
                <a:cs typeface="Arial"/>
                <a:sym typeface="Arial"/>
              </a:rPr>
              <a:t>, and microplastics. </a:t>
            </a:r>
            <a:endParaRPr sz="1500">
              <a:solidFill>
                <a:srgbClr val="191919"/>
              </a:solidFill>
              <a:latin typeface="Arial"/>
              <a:ea typeface="Arial"/>
              <a:cs typeface="Arial"/>
              <a:sym typeface="Arial"/>
            </a:endParaRPr>
          </a:p>
          <a:p>
            <a:pPr marL="457200" lvl="0" indent="-302449" algn="l" rtl="0">
              <a:lnSpc>
                <a:spcPct val="115000"/>
              </a:lnSpc>
              <a:spcBef>
                <a:spcPts val="0"/>
              </a:spcBef>
              <a:spcAft>
                <a:spcPts val="0"/>
              </a:spcAft>
              <a:buClr>
                <a:srgbClr val="191919"/>
              </a:buClr>
              <a:buSzPct val="100000"/>
              <a:buFont typeface="Arial"/>
              <a:buChar char="●"/>
            </a:pPr>
            <a:r>
              <a:rPr lang="en" sz="1500">
                <a:solidFill>
                  <a:srgbClr val="191919"/>
                </a:solidFill>
                <a:latin typeface="Arial"/>
                <a:ea typeface="Arial"/>
                <a:cs typeface="Arial"/>
                <a:sym typeface="Arial"/>
              </a:rPr>
              <a:t>This crisis of the Anthropocene, focuses on global ethics.</a:t>
            </a:r>
            <a:endParaRPr sz="1500">
              <a:solidFill>
                <a:srgbClr val="191919"/>
              </a:solidFill>
              <a:latin typeface="Arial"/>
              <a:ea typeface="Arial"/>
              <a:cs typeface="Arial"/>
              <a:sym typeface="Arial"/>
            </a:endParaRPr>
          </a:p>
          <a:p>
            <a:pPr marL="914400" lvl="1" indent="-302449" algn="l" rtl="0">
              <a:lnSpc>
                <a:spcPct val="115000"/>
              </a:lnSpc>
              <a:spcBef>
                <a:spcPts val="0"/>
              </a:spcBef>
              <a:spcAft>
                <a:spcPts val="0"/>
              </a:spcAft>
              <a:buClr>
                <a:srgbClr val="191919"/>
              </a:buClr>
              <a:buSzPct val="100000"/>
              <a:buFont typeface="Arial"/>
              <a:buChar char="○"/>
            </a:pPr>
            <a:r>
              <a:rPr lang="en" sz="1500">
                <a:solidFill>
                  <a:srgbClr val="191919"/>
                </a:solidFill>
                <a:latin typeface="Arial"/>
                <a:ea typeface="Arial"/>
                <a:cs typeface="Arial"/>
                <a:sym typeface="Arial"/>
              </a:rPr>
              <a:t>By tracing the contributions of conservatism, environmentalism, and apocalypticism to the Anthropocene.</a:t>
            </a:r>
            <a:endParaRPr sz="1500">
              <a:solidFill>
                <a:srgbClr val="191919"/>
              </a:solidFill>
              <a:latin typeface="Arial"/>
              <a:ea typeface="Arial"/>
              <a:cs typeface="Arial"/>
              <a:sym typeface="Arial"/>
            </a:endParaRPr>
          </a:p>
          <a:p>
            <a:pPr marL="457200" lvl="0" indent="0" algn="l" rtl="0">
              <a:lnSpc>
                <a:spcPct val="115000"/>
              </a:lnSpc>
              <a:spcBef>
                <a:spcPts val="1200"/>
              </a:spcBef>
              <a:spcAft>
                <a:spcPts val="1200"/>
              </a:spcAft>
              <a:buSzPct val="111827"/>
              <a:buNone/>
            </a:pPr>
            <a:endParaRPr sz="1500">
              <a:solidFill>
                <a:srgbClr val="191919"/>
              </a:solidFill>
              <a:latin typeface="Arial"/>
              <a:ea typeface="Arial"/>
              <a:cs typeface="Arial"/>
              <a:sym typeface="Arial"/>
            </a:endParaRPr>
          </a:p>
        </p:txBody>
      </p:sp>
      <p:pic>
        <p:nvPicPr>
          <p:cNvPr id="105" name="Google Shape;105;p3" descr="A 3-minute journey through the last 250 years of our history, from the start of the Industrial Revolution to the Rio+20 Summit. The film charts the growth of humanity into a global force on an equivalent scale to major geological processes. &#10;&#10;The film was commissioned by the Planet Under Pressure conference, London 26-29 March, a major international conference focusing on solutions. &#10;planetunderpressure2012.net&#10;&#10;The film is part of the world's first educational webportal on the Anthropocene, commissioned by the Planet Under Pressure conference, and developed and sponsored by &#10;anthropocene.info" title="Welcome to the Anthropocene">
            <a:hlinkClick r:id="rId4"/>
          </p:cNvPr>
          <p:cNvPicPr preferRelativeResize="0"/>
          <p:nvPr/>
        </p:nvPicPr>
        <p:blipFill rotWithShape="1">
          <a:blip r:embed="rId5">
            <a:alphaModFix/>
          </a:blip>
          <a:srcRect/>
          <a:stretch/>
        </p:blipFill>
        <p:spPr>
          <a:xfrm>
            <a:off x="0" y="11210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45125" y="0"/>
            <a:ext cx="4473600" cy="1687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600"/>
              <a:buNone/>
            </a:pPr>
            <a:r>
              <a:rPr lang="en" sz="2300"/>
              <a:t>Environmental Movements in the United States</a:t>
            </a:r>
            <a:endParaRPr sz="2300"/>
          </a:p>
        </p:txBody>
      </p:sp>
      <p:sp>
        <p:nvSpPr>
          <p:cNvPr id="111" name="Google Shape;111;p4"/>
          <p:cNvSpPr txBox="1">
            <a:spLocks noGrp="1"/>
          </p:cNvSpPr>
          <p:nvPr>
            <p:ph type="body" idx="2"/>
          </p:nvPr>
        </p:nvSpPr>
        <p:spPr>
          <a:xfrm>
            <a:off x="4624825" y="100200"/>
            <a:ext cx="4473600" cy="47769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191919"/>
              </a:buClr>
              <a:buSzPts val="1000"/>
              <a:buFont typeface="Arial"/>
              <a:buChar char="●"/>
            </a:pPr>
            <a:r>
              <a:rPr lang="en" sz="1000">
                <a:solidFill>
                  <a:srgbClr val="2B2B2B"/>
                </a:solidFill>
                <a:highlight>
                  <a:srgbClr val="FFFFFF"/>
                </a:highlight>
                <a:latin typeface="Arial"/>
                <a:ea typeface="Arial"/>
                <a:cs typeface="Arial"/>
                <a:sym typeface="Arial"/>
              </a:rPr>
              <a:t>Within the United States, the modern environmental movement began receiving national support in the 1960s.</a:t>
            </a:r>
            <a:endParaRPr sz="1000" baseline="30000">
              <a:solidFill>
                <a:srgbClr val="202122"/>
              </a:solidFill>
              <a:highlight>
                <a:srgbClr val="FFFFFF"/>
              </a:highlight>
              <a:latin typeface="Arial"/>
              <a:ea typeface="Arial"/>
              <a:cs typeface="Arial"/>
              <a:sym typeface="Arial"/>
            </a:endParaRPr>
          </a:p>
          <a:p>
            <a:pPr marL="457200" lvl="0" indent="-292100" algn="l" rtl="0">
              <a:lnSpc>
                <a:spcPct val="115000"/>
              </a:lnSpc>
              <a:spcBef>
                <a:spcPts val="0"/>
              </a:spcBef>
              <a:spcAft>
                <a:spcPts val="0"/>
              </a:spcAft>
              <a:buClr>
                <a:srgbClr val="202122"/>
              </a:buClr>
              <a:buSzPts val="1000"/>
              <a:buFont typeface="Arial"/>
              <a:buChar char="●"/>
            </a:pPr>
            <a:r>
              <a:rPr lang="en" sz="1000">
                <a:solidFill>
                  <a:srgbClr val="202122"/>
                </a:solidFill>
                <a:highlight>
                  <a:srgbClr val="FFFFFF"/>
                </a:highlight>
                <a:latin typeface="Arial"/>
                <a:ea typeface="Arial"/>
                <a:cs typeface="Arial"/>
                <a:sym typeface="Arial"/>
              </a:rPr>
              <a:t>In the 1960s, citizens became increasingly concerned about air and water pollution.</a:t>
            </a:r>
            <a:endParaRPr sz="1000">
              <a:solidFill>
                <a:srgbClr val="202122"/>
              </a:solidFill>
              <a:highlight>
                <a:srgbClr val="FFFFFF"/>
              </a:highlight>
              <a:latin typeface="Arial"/>
              <a:ea typeface="Arial"/>
              <a:cs typeface="Arial"/>
              <a:sym typeface="Arial"/>
            </a:endParaRPr>
          </a:p>
          <a:p>
            <a:pPr marL="457200" lvl="0" indent="-292100" algn="l" rtl="0">
              <a:lnSpc>
                <a:spcPct val="115000"/>
              </a:lnSpc>
              <a:spcBef>
                <a:spcPts val="0"/>
              </a:spcBef>
              <a:spcAft>
                <a:spcPts val="0"/>
              </a:spcAft>
              <a:buClr>
                <a:srgbClr val="202122"/>
              </a:buClr>
              <a:buSzPts val="1000"/>
              <a:buFont typeface="Arial"/>
              <a:buChar char="●"/>
            </a:pPr>
            <a:r>
              <a:rPr lang="en" sz="1000">
                <a:solidFill>
                  <a:srgbClr val="202122"/>
                </a:solidFill>
                <a:highlight>
                  <a:srgbClr val="FFFFFF"/>
                </a:highlight>
                <a:latin typeface="Arial"/>
                <a:ea typeface="Arial"/>
                <a:cs typeface="Arial"/>
                <a:sym typeface="Arial"/>
              </a:rPr>
              <a:t>Ten years later, </a:t>
            </a:r>
            <a:r>
              <a:rPr lang="en" sz="1000">
                <a:solidFill>
                  <a:srgbClr val="1B1B1B"/>
                </a:solidFill>
                <a:highlight>
                  <a:srgbClr val="FFFFFF"/>
                </a:highlight>
                <a:latin typeface="Arial"/>
                <a:ea typeface="Arial"/>
                <a:cs typeface="Arial"/>
                <a:sym typeface="Arial"/>
              </a:rPr>
              <a:t>in the spring of 1970, Senator Gaylord Nelson created</a:t>
            </a:r>
            <a:r>
              <a:rPr lang="en" sz="1000" u="sng">
                <a:solidFill>
                  <a:srgbClr val="1B1B1B"/>
                </a:solidFill>
                <a:highlight>
                  <a:srgbClr val="FFFFFF"/>
                </a:highlight>
                <a:latin typeface="Arial"/>
                <a:ea typeface="Arial"/>
                <a:cs typeface="Arial"/>
                <a:sym typeface="Arial"/>
              </a:rPr>
              <a:t> Earth Day</a:t>
            </a:r>
            <a:r>
              <a:rPr lang="en" sz="1000">
                <a:solidFill>
                  <a:srgbClr val="1B1B1B"/>
                </a:solidFill>
                <a:highlight>
                  <a:srgbClr val="FFFFFF"/>
                </a:highlight>
                <a:latin typeface="Arial"/>
                <a:ea typeface="Arial"/>
                <a:cs typeface="Arial"/>
                <a:sym typeface="Arial"/>
              </a:rPr>
              <a:t> as a way to call attention to the “</a:t>
            </a:r>
            <a:r>
              <a:rPr lang="en" sz="1000">
                <a:solidFill>
                  <a:srgbClr val="151515"/>
                </a:solidFill>
                <a:highlight>
                  <a:srgbClr val="FFFFFF"/>
                </a:highlight>
                <a:latin typeface="Arial"/>
                <a:ea typeface="Arial"/>
                <a:cs typeface="Arial"/>
                <a:sym typeface="Arial"/>
              </a:rPr>
              <a:t>deterioration of our environment and the mindless dissipation of our resources.”</a:t>
            </a:r>
            <a:endParaRPr sz="1000">
              <a:solidFill>
                <a:srgbClr val="151515"/>
              </a:solidFill>
              <a:highlight>
                <a:srgbClr val="FFFFFF"/>
              </a:highlight>
              <a:latin typeface="Arial"/>
              <a:ea typeface="Arial"/>
              <a:cs typeface="Arial"/>
              <a:sym typeface="Arial"/>
            </a:endParaRPr>
          </a:p>
          <a:p>
            <a:pPr marL="457200" lvl="0" indent="-292100" algn="l" rtl="0">
              <a:lnSpc>
                <a:spcPct val="115000"/>
              </a:lnSpc>
              <a:spcBef>
                <a:spcPts val="0"/>
              </a:spcBef>
              <a:spcAft>
                <a:spcPts val="0"/>
              </a:spcAft>
              <a:buClr>
                <a:srgbClr val="202122"/>
              </a:buClr>
              <a:buSzPts val="1000"/>
              <a:buFont typeface="Arial"/>
              <a:buChar char="●"/>
            </a:pPr>
            <a:r>
              <a:rPr lang="en" sz="1000">
                <a:solidFill>
                  <a:srgbClr val="151515"/>
                </a:solidFill>
                <a:highlight>
                  <a:srgbClr val="FFFFFF"/>
                </a:highlight>
                <a:latin typeface="Arial"/>
                <a:ea typeface="Arial"/>
                <a:cs typeface="Arial"/>
                <a:sym typeface="Arial"/>
              </a:rPr>
              <a:t>20</a:t>
            </a:r>
            <a:r>
              <a:rPr lang="en" sz="1000">
                <a:solidFill>
                  <a:srgbClr val="1B1B1B"/>
                </a:solidFill>
                <a:highlight>
                  <a:srgbClr val="FFFFFF"/>
                </a:highlight>
                <a:latin typeface="Arial"/>
                <a:ea typeface="Arial"/>
                <a:cs typeface="Arial"/>
                <a:sym typeface="Arial"/>
              </a:rPr>
              <a:t> million Americans demonstrated in cities across the United States.</a:t>
            </a:r>
            <a:endParaRPr sz="1000">
              <a:solidFill>
                <a:srgbClr val="1B1B1B"/>
              </a:solidFill>
              <a:highlight>
                <a:srgbClr val="FFFFFF"/>
              </a:highlight>
              <a:latin typeface="Arial"/>
              <a:ea typeface="Arial"/>
              <a:cs typeface="Arial"/>
              <a:sym typeface="Arial"/>
            </a:endParaRPr>
          </a:p>
          <a:p>
            <a:pPr marL="914400" lvl="1" indent="-292100" algn="l" rtl="0">
              <a:lnSpc>
                <a:spcPct val="115000"/>
              </a:lnSpc>
              <a:spcBef>
                <a:spcPts val="0"/>
              </a:spcBef>
              <a:spcAft>
                <a:spcPts val="0"/>
              </a:spcAft>
              <a:buClr>
                <a:srgbClr val="202122"/>
              </a:buClr>
              <a:buSzPts val="1000"/>
              <a:buFont typeface="Arial"/>
              <a:buChar char="○"/>
            </a:pPr>
            <a:r>
              <a:rPr lang="en" sz="1000">
                <a:solidFill>
                  <a:srgbClr val="1B1B1B"/>
                </a:solidFill>
                <a:highlight>
                  <a:srgbClr val="FFFFFF"/>
                </a:highlight>
                <a:latin typeface="Arial"/>
                <a:ea typeface="Arial"/>
                <a:cs typeface="Arial"/>
                <a:sym typeface="Arial"/>
              </a:rPr>
              <a:t>In December 1970, Congress authorized the creation of a new federal agency to tackle environmental issues, the U.S. Environmental Protection Agency.</a:t>
            </a:r>
            <a:endParaRPr sz="1000">
              <a:solidFill>
                <a:srgbClr val="202122"/>
              </a:solidFill>
              <a:highlight>
                <a:srgbClr val="FFFFFF"/>
              </a:highlight>
              <a:latin typeface="Arial"/>
              <a:ea typeface="Arial"/>
              <a:cs typeface="Arial"/>
              <a:sym typeface="Arial"/>
            </a:endParaRPr>
          </a:p>
          <a:p>
            <a:pPr marL="457200" lvl="0" indent="-292100" algn="l" rtl="0">
              <a:lnSpc>
                <a:spcPct val="115000"/>
              </a:lnSpc>
              <a:spcBef>
                <a:spcPts val="0"/>
              </a:spcBef>
              <a:spcAft>
                <a:spcPts val="0"/>
              </a:spcAft>
              <a:buClr>
                <a:srgbClr val="202122"/>
              </a:buClr>
              <a:buSzPts val="1000"/>
              <a:buFont typeface="Arial"/>
              <a:buChar char="●"/>
            </a:pPr>
            <a:r>
              <a:rPr lang="en" sz="1000">
                <a:solidFill>
                  <a:srgbClr val="202122"/>
                </a:solidFill>
                <a:highlight>
                  <a:srgbClr val="FFFFFF"/>
                </a:highlight>
                <a:latin typeface="Arial"/>
                <a:ea typeface="Arial"/>
                <a:cs typeface="Arial"/>
                <a:sym typeface="Arial"/>
              </a:rPr>
              <a:t>In the 1980s, the Sustainability movement focused on the relationship between science and and human responsibility. </a:t>
            </a:r>
            <a:endParaRPr sz="1000">
              <a:solidFill>
                <a:srgbClr val="202122"/>
              </a:solidFill>
              <a:highlight>
                <a:srgbClr val="FFFFFF"/>
              </a:highlight>
              <a:latin typeface="Arial"/>
              <a:ea typeface="Arial"/>
              <a:cs typeface="Arial"/>
              <a:sym typeface="Arial"/>
            </a:endParaRPr>
          </a:p>
          <a:p>
            <a:pPr marL="457200" lvl="0" indent="-292100" algn="l" rtl="0">
              <a:lnSpc>
                <a:spcPct val="115000"/>
              </a:lnSpc>
              <a:spcBef>
                <a:spcPts val="0"/>
              </a:spcBef>
              <a:spcAft>
                <a:spcPts val="0"/>
              </a:spcAft>
              <a:buClr>
                <a:srgbClr val="202122"/>
              </a:buClr>
              <a:buSzPts val="1000"/>
              <a:buFont typeface="Arial"/>
              <a:buChar char="●"/>
            </a:pPr>
            <a:r>
              <a:rPr lang="en" sz="1050">
                <a:solidFill>
                  <a:srgbClr val="202122"/>
                </a:solidFill>
                <a:highlight>
                  <a:srgbClr val="FFFFFF"/>
                </a:highlight>
                <a:latin typeface="Arial"/>
                <a:ea typeface="Arial"/>
                <a:cs typeface="Arial"/>
                <a:sym typeface="Arial"/>
              </a:rPr>
              <a:t>California became an industry leader in “sustainable living.”</a:t>
            </a:r>
            <a:endParaRPr sz="1050">
              <a:solidFill>
                <a:srgbClr val="202122"/>
              </a:solidFill>
              <a:highlight>
                <a:srgbClr val="FFFFFF"/>
              </a:highlight>
              <a:latin typeface="Arial"/>
              <a:ea typeface="Arial"/>
              <a:cs typeface="Arial"/>
              <a:sym typeface="Arial"/>
            </a:endParaRPr>
          </a:p>
          <a:p>
            <a:pPr marL="914400" lvl="1" indent="-292100" algn="l" rtl="0">
              <a:lnSpc>
                <a:spcPct val="115000"/>
              </a:lnSpc>
              <a:spcBef>
                <a:spcPts val="0"/>
              </a:spcBef>
              <a:spcAft>
                <a:spcPts val="0"/>
              </a:spcAft>
              <a:buClr>
                <a:srgbClr val="202122"/>
              </a:buClr>
              <a:buSzPts val="1000"/>
              <a:buFont typeface="Arial"/>
              <a:buChar char="○"/>
            </a:pPr>
            <a:r>
              <a:rPr lang="en" sz="1050">
                <a:solidFill>
                  <a:srgbClr val="202122"/>
                </a:solidFill>
                <a:highlight>
                  <a:srgbClr val="FFFFFF"/>
                </a:highlight>
                <a:latin typeface="Arial"/>
                <a:ea typeface="Arial"/>
                <a:cs typeface="Arial"/>
                <a:sym typeface="Arial"/>
              </a:rPr>
              <a:t>This way of life aims at the reduction of an ecological footprint: focusing on home designs, means of transportation, energy consumption and diet.</a:t>
            </a:r>
            <a:endParaRPr sz="1400" baseline="30000">
              <a:solidFill>
                <a:srgbClr val="202122"/>
              </a:solidFill>
              <a:highlight>
                <a:srgbClr val="FFFFFF"/>
              </a:highlight>
              <a:latin typeface="Arial"/>
              <a:ea typeface="Arial"/>
              <a:cs typeface="Arial"/>
              <a:sym typeface="Arial"/>
            </a:endParaRPr>
          </a:p>
          <a:p>
            <a:pPr marL="457200" lvl="0" indent="-292100" algn="l" rtl="0">
              <a:lnSpc>
                <a:spcPct val="115000"/>
              </a:lnSpc>
              <a:spcBef>
                <a:spcPts val="0"/>
              </a:spcBef>
              <a:spcAft>
                <a:spcPts val="0"/>
              </a:spcAft>
              <a:buClr>
                <a:srgbClr val="202122"/>
              </a:buClr>
              <a:buSzPts val="1000"/>
              <a:buFont typeface="Arial"/>
              <a:buChar char="●"/>
            </a:pPr>
            <a:r>
              <a:rPr lang="en" sz="1000">
                <a:solidFill>
                  <a:srgbClr val="202122"/>
                </a:solidFill>
                <a:highlight>
                  <a:srgbClr val="FFFFFF"/>
                </a:highlight>
                <a:latin typeface="Arial"/>
                <a:ea typeface="Arial"/>
                <a:cs typeface="Arial"/>
                <a:sym typeface="Arial"/>
              </a:rPr>
              <a:t>In the late 1980s/1990s, </a:t>
            </a:r>
            <a:r>
              <a:rPr lang="en" sz="1000" u="sng">
                <a:solidFill>
                  <a:srgbClr val="202122"/>
                </a:solidFill>
                <a:highlight>
                  <a:srgbClr val="FFFFFF"/>
                </a:highlight>
                <a:latin typeface="Arial"/>
                <a:ea typeface="Arial"/>
                <a:cs typeface="Arial"/>
                <a:sym typeface="Arial"/>
              </a:rPr>
              <a:t>the environmental justice</a:t>
            </a:r>
            <a:r>
              <a:rPr lang="en" sz="1000">
                <a:solidFill>
                  <a:srgbClr val="202122"/>
                </a:solidFill>
                <a:highlight>
                  <a:srgbClr val="FFFFFF"/>
                </a:highlight>
                <a:latin typeface="Arial"/>
                <a:ea typeface="Arial"/>
                <a:cs typeface="Arial"/>
                <a:sym typeface="Arial"/>
              </a:rPr>
              <a:t> movement began in urban and rural communities within the United States. </a:t>
            </a:r>
            <a:endParaRPr sz="1000">
              <a:solidFill>
                <a:srgbClr val="202122"/>
              </a:solidFill>
              <a:highlight>
                <a:srgbClr val="FFFFFF"/>
              </a:highlight>
              <a:latin typeface="Arial"/>
              <a:ea typeface="Arial"/>
              <a:cs typeface="Arial"/>
              <a:sym typeface="Arial"/>
            </a:endParaRPr>
          </a:p>
          <a:p>
            <a:pPr marL="457200" lvl="0" indent="-292100" algn="l" rtl="0">
              <a:lnSpc>
                <a:spcPct val="115000"/>
              </a:lnSpc>
              <a:spcBef>
                <a:spcPts val="0"/>
              </a:spcBef>
              <a:spcAft>
                <a:spcPts val="0"/>
              </a:spcAft>
              <a:buClr>
                <a:srgbClr val="202122"/>
              </a:buClr>
              <a:buSzPts val="1000"/>
              <a:buFont typeface="Arial"/>
              <a:buChar char="●"/>
            </a:pPr>
            <a:r>
              <a:rPr lang="en" sz="1000">
                <a:solidFill>
                  <a:srgbClr val="202122"/>
                </a:solidFill>
                <a:highlight>
                  <a:srgbClr val="FFFFFF"/>
                </a:highlight>
                <a:latin typeface="Arial"/>
                <a:ea typeface="Arial"/>
                <a:cs typeface="Arial"/>
                <a:sym typeface="Arial"/>
              </a:rPr>
              <a:t>This movement focuses on environmental racism. </a:t>
            </a:r>
            <a:endParaRPr sz="1000">
              <a:solidFill>
                <a:srgbClr val="202122"/>
              </a:solidFill>
              <a:highlight>
                <a:srgbClr val="FFFFFF"/>
              </a:highlight>
              <a:latin typeface="Arial"/>
              <a:ea typeface="Arial"/>
              <a:cs typeface="Arial"/>
              <a:sym typeface="Arial"/>
            </a:endParaRPr>
          </a:p>
          <a:p>
            <a:pPr marL="914400" lvl="1" indent="-292100" algn="l" rtl="0">
              <a:lnSpc>
                <a:spcPct val="115000"/>
              </a:lnSpc>
              <a:spcBef>
                <a:spcPts val="0"/>
              </a:spcBef>
              <a:spcAft>
                <a:spcPts val="0"/>
              </a:spcAft>
              <a:buClr>
                <a:srgbClr val="202122"/>
              </a:buClr>
              <a:buSzPts val="1000"/>
              <a:buFont typeface="Arial"/>
              <a:buChar char="○"/>
            </a:pPr>
            <a:r>
              <a:rPr lang="en" sz="1000">
                <a:solidFill>
                  <a:srgbClr val="202122"/>
                </a:solidFill>
                <a:highlight>
                  <a:srgbClr val="FFFFFF"/>
                </a:highlight>
                <a:latin typeface="Arial"/>
                <a:ea typeface="Arial"/>
                <a:cs typeface="Arial"/>
                <a:sym typeface="Arial"/>
              </a:rPr>
              <a:t>Many low-income and minority communities are located close to highways, garbage dumps, and factories, where they are exposed to greater pollution and environmental health risk than the rest of the population. </a:t>
            </a:r>
            <a:endParaRPr sz="1000">
              <a:solidFill>
                <a:srgbClr val="202122"/>
              </a:solidFill>
              <a:highlight>
                <a:srgbClr val="FFFFFF"/>
              </a:highlight>
              <a:latin typeface="Arial"/>
              <a:ea typeface="Arial"/>
              <a:cs typeface="Arial"/>
              <a:sym typeface="Arial"/>
            </a:endParaRPr>
          </a:p>
          <a:p>
            <a:pPr marL="0" lvl="0" indent="0" algn="l" rtl="0">
              <a:lnSpc>
                <a:spcPct val="115000"/>
              </a:lnSpc>
              <a:spcBef>
                <a:spcPts val="100"/>
              </a:spcBef>
              <a:spcAft>
                <a:spcPts val="0"/>
              </a:spcAft>
              <a:buSzPts val="1300"/>
              <a:buNone/>
            </a:pPr>
            <a:endParaRPr sz="1000">
              <a:solidFill>
                <a:srgbClr val="2B2B2B"/>
              </a:solidFill>
              <a:latin typeface="Arial"/>
              <a:ea typeface="Arial"/>
              <a:cs typeface="Arial"/>
              <a:sym typeface="Arial"/>
            </a:endParaRPr>
          </a:p>
          <a:p>
            <a:pPr marL="457200" lvl="0" indent="0" algn="l" rtl="0">
              <a:lnSpc>
                <a:spcPct val="115000"/>
              </a:lnSpc>
              <a:spcBef>
                <a:spcPts val="1200"/>
              </a:spcBef>
              <a:spcAft>
                <a:spcPts val="0"/>
              </a:spcAft>
              <a:buSzPts val="1300"/>
              <a:buNone/>
            </a:pPr>
            <a:endParaRPr sz="1000">
              <a:solidFill>
                <a:srgbClr val="2B2B2B"/>
              </a:solidFill>
              <a:highlight>
                <a:srgbClr val="FFFFFF"/>
              </a:highlight>
              <a:latin typeface="Arial"/>
              <a:ea typeface="Arial"/>
              <a:cs typeface="Arial"/>
              <a:sym typeface="Arial"/>
            </a:endParaRPr>
          </a:p>
        </p:txBody>
      </p:sp>
      <p:pic>
        <p:nvPicPr>
          <p:cNvPr id="112" name="Google Shape;112;p4"/>
          <p:cNvPicPr preferRelativeResize="0"/>
          <p:nvPr/>
        </p:nvPicPr>
        <p:blipFill rotWithShape="1">
          <a:blip r:embed="rId3">
            <a:alphaModFix/>
          </a:blip>
          <a:srcRect/>
          <a:stretch/>
        </p:blipFill>
        <p:spPr>
          <a:xfrm>
            <a:off x="778350" y="808450"/>
            <a:ext cx="3115700" cy="2181000"/>
          </a:xfrm>
          <a:prstGeom prst="rect">
            <a:avLst/>
          </a:prstGeom>
          <a:noFill/>
          <a:ln>
            <a:noFill/>
          </a:ln>
        </p:spPr>
      </p:pic>
      <p:pic>
        <p:nvPicPr>
          <p:cNvPr id="113" name="Google Shape;113;p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3069500"/>
            <a:ext cx="2410133" cy="1807600"/>
          </a:xfrm>
          <a:prstGeom prst="rect">
            <a:avLst/>
          </a:prstGeom>
          <a:noFill/>
          <a:ln>
            <a:noFill/>
          </a:ln>
        </p:spPr>
      </p:pic>
      <p:sp>
        <p:nvSpPr>
          <p:cNvPr id="114" name="Google Shape;114;p4"/>
          <p:cNvSpPr txBox="1"/>
          <p:nvPr/>
        </p:nvSpPr>
        <p:spPr>
          <a:xfrm>
            <a:off x="-37" y="4810300"/>
            <a:ext cx="24102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L.A.’s EcoVillage</a:t>
            </a:r>
            <a:endParaRPr sz="900" b="0" i="0" u="none" strike="noStrike" cap="none">
              <a:solidFill>
                <a:srgbClr val="000000"/>
              </a:solidFill>
              <a:latin typeface="Arial"/>
              <a:ea typeface="Arial"/>
              <a:cs typeface="Arial"/>
              <a:sym typeface="Arial"/>
            </a:endParaRPr>
          </a:p>
        </p:txBody>
      </p:sp>
      <p:pic>
        <p:nvPicPr>
          <p:cNvPr id="115" name="Google Shape;115;p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456450" y="3031100"/>
            <a:ext cx="2122049" cy="1807601"/>
          </a:xfrm>
          <a:prstGeom prst="rect">
            <a:avLst/>
          </a:prstGeom>
          <a:noFill/>
          <a:ln>
            <a:noFill/>
          </a:ln>
        </p:spPr>
      </p:pic>
      <p:sp>
        <p:nvSpPr>
          <p:cNvPr id="116" name="Google Shape;116;p4"/>
          <p:cNvSpPr txBox="1"/>
          <p:nvPr/>
        </p:nvSpPr>
        <p:spPr>
          <a:xfrm>
            <a:off x="2501700" y="4794850"/>
            <a:ext cx="20316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Flint Michigan Water Crisis</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61125" y="0"/>
            <a:ext cx="5132700" cy="1687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600"/>
              <a:buNone/>
            </a:pPr>
            <a:r>
              <a:rPr lang="en"/>
              <a:t>Legislating the Environment</a:t>
            </a:r>
            <a:endParaRPr/>
          </a:p>
        </p:txBody>
      </p:sp>
      <p:sp>
        <p:nvSpPr>
          <p:cNvPr id="122" name="Google Shape;122;p5"/>
          <p:cNvSpPr txBox="1">
            <a:spLocks noGrp="1"/>
          </p:cNvSpPr>
          <p:nvPr>
            <p:ph type="body" idx="2"/>
          </p:nvPr>
        </p:nvSpPr>
        <p:spPr>
          <a:xfrm>
            <a:off x="4952775" y="187425"/>
            <a:ext cx="4030800" cy="4809900"/>
          </a:xfrm>
          <a:prstGeom prst="rect">
            <a:avLst/>
          </a:prstGeom>
          <a:noFill/>
          <a:ln>
            <a:noFill/>
          </a:ln>
        </p:spPr>
        <p:txBody>
          <a:bodyPr spcFirstLastPara="1" wrap="square" lIns="91425" tIns="91425" rIns="91425" bIns="91425" anchor="t" anchorCtr="0">
            <a:normAutofit fontScale="85000" lnSpcReduction="20000"/>
          </a:bodyPr>
          <a:lstStyle/>
          <a:p>
            <a:pPr marL="457200" lvl="0" indent="-282764" algn="l" rtl="0">
              <a:lnSpc>
                <a:spcPct val="115000"/>
              </a:lnSpc>
              <a:spcBef>
                <a:spcPts val="500"/>
              </a:spcBef>
              <a:spcAft>
                <a:spcPts val="0"/>
              </a:spcAft>
              <a:buClr>
                <a:srgbClr val="151515"/>
              </a:buClr>
              <a:buSzPct val="100000"/>
              <a:buFont typeface="Arial"/>
              <a:buChar char="●"/>
            </a:pPr>
            <a:r>
              <a:rPr lang="en" sz="1100">
                <a:solidFill>
                  <a:srgbClr val="151515"/>
                </a:solidFill>
                <a:highlight>
                  <a:srgbClr val="FFFFFF"/>
                </a:highlight>
                <a:latin typeface="Arial"/>
                <a:ea typeface="Arial"/>
                <a:cs typeface="Arial"/>
                <a:sym typeface="Arial"/>
              </a:rPr>
              <a:t>Before 1970, the protection of basic air and water supplies was a matter mainly left to each state. </a:t>
            </a:r>
            <a:endParaRPr sz="1100">
              <a:solidFill>
                <a:srgbClr val="151515"/>
              </a:solidFill>
              <a:highlight>
                <a:srgbClr val="FFFFFF"/>
              </a:highlight>
              <a:latin typeface="Arial"/>
              <a:ea typeface="Arial"/>
              <a:cs typeface="Arial"/>
              <a:sym typeface="Arial"/>
            </a:endParaRPr>
          </a:p>
          <a:p>
            <a:pPr marL="457200" lvl="0" indent="-282764" algn="l" rtl="0">
              <a:lnSpc>
                <a:spcPct val="115000"/>
              </a:lnSpc>
              <a:spcBef>
                <a:spcPts val="0"/>
              </a:spcBef>
              <a:spcAft>
                <a:spcPts val="0"/>
              </a:spcAft>
              <a:buClr>
                <a:srgbClr val="151515"/>
              </a:buClr>
              <a:buSzPct val="100000"/>
              <a:buFont typeface="Arial"/>
              <a:buChar char="●"/>
            </a:pPr>
            <a:r>
              <a:rPr lang="en" sz="1100">
                <a:solidFill>
                  <a:srgbClr val="151515"/>
                </a:solidFill>
                <a:highlight>
                  <a:srgbClr val="FFFFFF"/>
                </a:highlight>
                <a:latin typeface="Arial"/>
                <a:ea typeface="Arial"/>
                <a:cs typeface="Arial"/>
                <a:sym typeface="Arial"/>
              </a:rPr>
              <a:t>During the 1970s, the primary responsibility for clean air and water shifted to the federal government. </a:t>
            </a:r>
            <a:endParaRPr sz="1100">
              <a:solidFill>
                <a:srgbClr val="151515"/>
              </a:solidFill>
              <a:highlight>
                <a:srgbClr val="FFFFFF"/>
              </a:highlight>
              <a:latin typeface="Arial"/>
              <a:ea typeface="Arial"/>
              <a:cs typeface="Arial"/>
              <a:sym typeface="Arial"/>
            </a:endParaRPr>
          </a:p>
          <a:p>
            <a:pPr marL="457200" lvl="0" indent="-282764" algn="l" rtl="0">
              <a:lnSpc>
                <a:spcPct val="115000"/>
              </a:lnSpc>
              <a:spcBef>
                <a:spcPts val="0"/>
              </a:spcBef>
              <a:spcAft>
                <a:spcPts val="0"/>
              </a:spcAft>
              <a:buClr>
                <a:srgbClr val="151515"/>
              </a:buClr>
              <a:buSzPct val="100000"/>
              <a:buFont typeface="Arial"/>
              <a:buChar char="●"/>
            </a:pPr>
            <a:r>
              <a:rPr lang="en" sz="1100">
                <a:solidFill>
                  <a:srgbClr val="151515"/>
                </a:solidFill>
                <a:highlight>
                  <a:srgbClr val="FFFFFF"/>
                </a:highlight>
                <a:latin typeface="Arial"/>
                <a:ea typeface="Arial"/>
                <a:cs typeface="Arial"/>
                <a:sym typeface="Arial"/>
              </a:rPr>
              <a:t>Growing concerns, both environmental and economic, led to the passage of extensive legislation including:</a:t>
            </a:r>
            <a:endParaRPr sz="1100">
              <a:solidFill>
                <a:srgbClr val="151515"/>
              </a:solidFill>
              <a:highlight>
                <a:srgbClr val="FFFFFF"/>
              </a:highlight>
              <a:latin typeface="Arial"/>
              <a:ea typeface="Arial"/>
              <a:cs typeface="Arial"/>
              <a:sym typeface="Arial"/>
            </a:endParaRPr>
          </a:p>
          <a:p>
            <a:pPr marL="457200" lvl="0" indent="-282764" algn="l" rtl="0">
              <a:lnSpc>
                <a:spcPct val="115000"/>
              </a:lnSpc>
              <a:spcBef>
                <a:spcPts val="0"/>
              </a:spcBef>
              <a:spcAft>
                <a:spcPts val="0"/>
              </a:spcAft>
              <a:buClr>
                <a:srgbClr val="151515"/>
              </a:buClr>
              <a:buSzPct val="100000"/>
              <a:buFont typeface="Arial"/>
              <a:buChar char="●"/>
            </a:pPr>
            <a:r>
              <a:rPr lang="en" sz="1100">
                <a:solidFill>
                  <a:srgbClr val="151515"/>
                </a:solidFill>
                <a:highlight>
                  <a:schemeClr val="lt1"/>
                </a:highlight>
                <a:latin typeface="Arial"/>
                <a:ea typeface="Arial"/>
                <a:cs typeface="Arial"/>
                <a:sym typeface="Arial"/>
              </a:rPr>
              <a:t>The 1970 National Environmental Policy Act (NEPA), which established the Council on Environmental Quality.</a:t>
            </a:r>
            <a:endParaRPr sz="1100" u="sng">
              <a:solidFill>
                <a:srgbClr val="151515"/>
              </a:solidFill>
              <a:highlight>
                <a:srgbClr val="FFFFFF"/>
              </a:highlight>
              <a:latin typeface="Arial"/>
              <a:ea typeface="Arial"/>
              <a:cs typeface="Arial"/>
              <a:sym typeface="Arial"/>
            </a:endParaRPr>
          </a:p>
          <a:p>
            <a:pPr marL="457200" lvl="0" indent="-282764" algn="l" rtl="0">
              <a:lnSpc>
                <a:spcPct val="115000"/>
              </a:lnSpc>
              <a:spcBef>
                <a:spcPts val="0"/>
              </a:spcBef>
              <a:spcAft>
                <a:spcPts val="0"/>
              </a:spcAft>
              <a:buClr>
                <a:srgbClr val="151515"/>
              </a:buClr>
              <a:buSzPct val="100000"/>
              <a:buFont typeface="Arial"/>
              <a:buChar char="●"/>
            </a:pPr>
            <a:r>
              <a:rPr lang="en" sz="1100" u="sng">
                <a:solidFill>
                  <a:srgbClr val="151515"/>
                </a:solidFill>
                <a:highlight>
                  <a:srgbClr val="FFFFFF"/>
                </a:highlight>
                <a:latin typeface="Arial"/>
                <a:ea typeface="Arial"/>
                <a:cs typeface="Arial"/>
                <a:sym typeface="Arial"/>
              </a:rPr>
              <a:t>The Clean Air Act of 1970:</a:t>
            </a:r>
            <a:r>
              <a:rPr lang="en" sz="1100">
                <a:solidFill>
                  <a:srgbClr val="151515"/>
                </a:solidFill>
                <a:highlight>
                  <a:srgbClr val="FFFFFF"/>
                </a:highlight>
                <a:latin typeface="Arial"/>
                <a:ea typeface="Arial"/>
                <a:cs typeface="Arial"/>
                <a:sym typeface="Arial"/>
              </a:rPr>
              <a:t> resulted in a major shift in the federal government's role in air pollution control. </a:t>
            </a:r>
            <a:endParaRPr sz="1100">
              <a:solidFill>
                <a:srgbClr val="151515"/>
              </a:solidFill>
              <a:highlight>
                <a:srgbClr val="FFFFFF"/>
              </a:highlight>
              <a:latin typeface="Arial"/>
              <a:ea typeface="Arial"/>
              <a:cs typeface="Arial"/>
              <a:sym typeface="Arial"/>
            </a:endParaRPr>
          </a:p>
          <a:p>
            <a:pPr marL="914400" lvl="1" indent="-282764" algn="l" rtl="0">
              <a:lnSpc>
                <a:spcPct val="115000"/>
              </a:lnSpc>
              <a:spcBef>
                <a:spcPts val="0"/>
              </a:spcBef>
              <a:spcAft>
                <a:spcPts val="0"/>
              </a:spcAft>
              <a:buClr>
                <a:srgbClr val="151515"/>
              </a:buClr>
              <a:buSzPct val="100000"/>
              <a:buFont typeface="Arial"/>
              <a:buChar char="○"/>
            </a:pPr>
            <a:r>
              <a:rPr lang="en">
                <a:solidFill>
                  <a:srgbClr val="151515"/>
                </a:solidFill>
                <a:highlight>
                  <a:srgbClr val="FFFFFF"/>
                </a:highlight>
                <a:latin typeface="Arial"/>
                <a:ea typeface="Arial"/>
                <a:cs typeface="Arial"/>
                <a:sym typeface="Arial"/>
              </a:rPr>
              <a:t>This legislation authorized the development of comprehensive federal and state regulations to limit emissions from both stationary (industrial) sources and mobile sources.</a:t>
            </a:r>
            <a:endParaRPr>
              <a:solidFill>
                <a:srgbClr val="151515"/>
              </a:solidFill>
              <a:highlight>
                <a:srgbClr val="FFFFFF"/>
              </a:highlight>
              <a:latin typeface="Arial"/>
              <a:ea typeface="Arial"/>
              <a:cs typeface="Arial"/>
              <a:sym typeface="Arial"/>
            </a:endParaRPr>
          </a:p>
          <a:p>
            <a:pPr marL="914400" lvl="1" indent="-282764" algn="l" rtl="0">
              <a:lnSpc>
                <a:spcPct val="115000"/>
              </a:lnSpc>
              <a:spcBef>
                <a:spcPts val="0"/>
              </a:spcBef>
              <a:spcAft>
                <a:spcPts val="0"/>
              </a:spcAft>
              <a:buClr>
                <a:srgbClr val="151515"/>
              </a:buClr>
              <a:buSzPct val="100000"/>
              <a:buFont typeface="Roboto"/>
              <a:buChar char="○"/>
            </a:pPr>
            <a:r>
              <a:rPr lang="en">
                <a:solidFill>
                  <a:srgbClr val="151515"/>
                </a:solidFill>
                <a:highlight>
                  <a:srgbClr val="FFFFFF"/>
                </a:highlight>
                <a:latin typeface="Arial"/>
                <a:ea typeface="Arial"/>
                <a:cs typeface="Arial"/>
                <a:sym typeface="Arial"/>
              </a:rPr>
              <a:t>With 66.9 percent less pollution, Americans are living healthier, longer lives. Thanks in large part to the Clean Air Act, have added 1.3 years to the life expectancy of the average American since 1970.</a:t>
            </a:r>
            <a:endParaRPr>
              <a:solidFill>
                <a:srgbClr val="151515"/>
              </a:solidFill>
              <a:highlight>
                <a:srgbClr val="FFFFFF"/>
              </a:highlight>
              <a:latin typeface="Arial"/>
              <a:ea typeface="Arial"/>
              <a:cs typeface="Arial"/>
              <a:sym typeface="Arial"/>
            </a:endParaRPr>
          </a:p>
          <a:p>
            <a:pPr marL="457200" lvl="0" indent="-282764" algn="l" rtl="0">
              <a:lnSpc>
                <a:spcPct val="115000"/>
              </a:lnSpc>
              <a:spcBef>
                <a:spcPts val="0"/>
              </a:spcBef>
              <a:spcAft>
                <a:spcPts val="0"/>
              </a:spcAft>
              <a:buClr>
                <a:srgbClr val="151515"/>
              </a:buClr>
              <a:buSzPct val="100000"/>
              <a:buFont typeface="Arial"/>
              <a:buChar char="●"/>
            </a:pPr>
            <a:r>
              <a:rPr lang="en" sz="1100" u="sng">
                <a:solidFill>
                  <a:srgbClr val="151515"/>
                </a:solidFill>
                <a:highlight>
                  <a:srgbClr val="FFFFFF"/>
                </a:highlight>
                <a:latin typeface="Arial"/>
                <a:ea typeface="Arial"/>
                <a:cs typeface="Arial"/>
                <a:sym typeface="Arial"/>
              </a:rPr>
              <a:t>The Water Pollution Control Act Amendments of 1972:</a:t>
            </a:r>
            <a:r>
              <a:rPr lang="en" sz="1100">
                <a:solidFill>
                  <a:srgbClr val="151515"/>
                </a:solidFill>
                <a:highlight>
                  <a:srgbClr val="FFFFFF"/>
                </a:highlight>
                <a:latin typeface="Arial"/>
                <a:ea typeface="Arial"/>
                <a:cs typeface="Arial"/>
                <a:sym typeface="Arial"/>
              </a:rPr>
              <a:t> established the basic structure for regulating pollutant discharges into the waters of the United States. </a:t>
            </a:r>
            <a:endParaRPr sz="1100">
              <a:solidFill>
                <a:srgbClr val="151515"/>
              </a:solidFill>
              <a:highlight>
                <a:srgbClr val="FFFFFF"/>
              </a:highlight>
              <a:latin typeface="Arial"/>
              <a:ea typeface="Arial"/>
              <a:cs typeface="Arial"/>
              <a:sym typeface="Arial"/>
            </a:endParaRPr>
          </a:p>
          <a:p>
            <a:pPr marL="914400" lvl="1" indent="-282764" algn="l" rtl="0">
              <a:lnSpc>
                <a:spcPct val="115000"/>
              </a:lnSpc>
              <a:spcBef>
                <a:spcPts val="0"/>
              </a:spcBef>
              <a:spcAft>
                <a:spcPts val="0"/>
              </a:spcAft>
              <a:buClr>
                <a:srgbClr val="151515"/>
              </a:buClr>
              <a:buSzPct val="100000"/>
              <a:buFont typeface="Arial"/>
              <a:buChar char="○"/>
            </a:pPr>
            <a:r>
              <a:rPr lang="en">
                <a:solidFill>
                  <a:srgbClr val="151515"/>
                </a:solidFill>
                <a:highlight>
                  <a:srgbClr val="FFFFFF"/>
                </a:highlight>
                <a:latin typeface="Arial"/>
                <a:ea typeface="Arial"/>
                <a:cs typeface="Arial"/>
                <a:sym typeface="Arial"/>
              </a:rPr>
              <a:t>It gave the government the authority to implement pollution control programs such as setting wastewater standards for industry. </a:t>
            </a:r>
            <a:endParaRPr>
              <a:solidFill>
                <a:srgbClr val="151515"/>
              </a:solidFill>
              <a:highlight>
                <a:srgbClr val="FFFFFF"/>
              </a:highlight>
              <a:latin typeface="Arial"/>
              <a:ea typeface="Arial"/>
              <a:cs typeface="Arial"/>
              <a:sym typeface="Arial"/>
            </a:endParaRPr>
          </a:p>
          <a:p>
            <a:pPr marL="457200" lvl="0" indent="-282764" algn="l" rtl="0">
              <a:lnSpc>
                <a:spcPct val="115000"/>
              </a:lnSpc>
              <a:spcBef>
                <a:spcPts val="0"/>
              </a:spcBef>
              <a:spcAft>
                <a:spcPts val="0"/>
              </a:spcAft>
              <a:buClr>
                <a:srgbClr val="151515"/>
              </a:buClr>
              <a:buSzPct val="100000"/>
              <a:buFont typeface="Arial"/>
              <a:buChar char="●"/>
            </a:pPr>
            <a:r>
              <a:rPr lang="en" sz="1100">
                <a:solidFill>
                  <a:srgbClr val="151515"/>
                </a:solidFill>
                <a:highlight>
                  <a:srgbClr val="FFFFFF"/>
                </a:highlight>
                <a:latin typeface="Arial"/>
                <a:ea typeface="Arial"/>
                <a:cs typeface="Arial"/>
                <a:sym typeface="Arial"/>
              </a:rPr>
              <a:t>These laws regulated public drinking water systems, toxic substances, pesticides, and ocean dumping; and protected wildlife, wilderness, and wild and scenic rivers. </a:t>
            </a:r>
            <a:endParaRPr sz="1100">
              <a:solidFill>
                <a:srgbClr val="151515"/>
              </a:solidFill>
              <a:highlight>
                <a:srgbClr val="FFFFFF"/>
              </a:highlight>
              <a:latin typeface="Arial"/>
              <a:ea typeface="Arial"/>
              <a:cs typeface="Arial"/>
              <a:sym typeface="Arial"/>
            </a:endParaRPr>
          </a:p>
          <a:p>
            <a:pPr marL="914400" lvl="1" indent="-282764" algn="l" rtl="0">
              <a:lnSpc>
                <a:spcPct val="115000"/>
              </a:lnSpc>
              <a:spcBef>
                <a:spcPts val="0"/>
              </a:spcBef>
              <a:spcAft>
                <a:spcPts val="0"/>
              </a:spcAft>
              <a:buClr>
                <a:srgbClr val="151515"/>
              </a:buClr>
              <a:buSzPct val="100000"/>
              <a:buFont typeface="Arial"/>
              <a:buChar char="○"/>
            </a:pPr>
            <a:r>
              <a:rPr lang="en">
                <a:solidFill>
                  <a:srgbClr val="151515"/>
                </a:solidFill>
                <a:highlight>
                  <a:srgbClr val="FFFFFF"/>
                </a:highlight>
                <a:latin typeface="Arial"/>
                <a:ea typeface="Arial"/>
                <a:cs typeface="Arial"/>
                <a:sym typeface="Arial"/>
              </a:rPr>
              <a:t>These new laws also provided support for pollution research, standard setting, contaminated site cleanup, monitoring, and enforcement.</a:t>
            </a:r>
            <a:endParaRPr>
              <a:solidFill>
                <a:srgbClr val="151515"/>
              </a:solidFill>
              <a:highlight>
                <a:srgbClr val="FFFFFF"/>
              </a:highlight>
              <a:latin typeface="Arial"/>
              <a:ea typeface="Arial"/>
              <a:cs typeface="Arial"/>
              <a:sym typeface="Arial"/>
            </a:endParaRPr>
          </a:p>
          <a:p>
            <a:pPr marL="457200" lvl="0" indent="-282764" algn="l" rtl="0">
              <a:lnSpc>
                <a:spcPct val="115000"/>
              </a:lnSpc>
              <a:spcBef>
                <a:spcPts val="0"/>
              </a:spcBef>
              <a:spcAft>
                <a:spcPts val="0"/>
              </a:spcAft>
              <a:buClr>
                <a:srgbClr val="151515"/>
              </a:buClr>
              <a:buSzPct val="100000"/>
              <a:buFont typeface="Arial"/>
              <a:buChar char="●"/>
            </a:pPr>
            <a:r>
              <a:rPr lang="en" sz="1100">
                <a:solidFill>
                  <a:srgbClr val="151515"/>
                </a:solidFill>
                <a:highlight>
                  <a:srgbClr val="FFFFFF"/>
                </a:highlight>
                <a:latin typeface="Arial"/>
                <a:ea typeface="Arial"/>
                <a:cs typeface="Arial"/>
                <a:sym typeface="Arial"/>
              </a:rPr>
              <a:t>This led to a major shift in the environmental movement. </a:t>
            </a:r>
            <a:endParaRPr sz="1100">
              <a:solidFill>
                <a:srgbClr val="151515"/>
              </a:solidFill>
              <a:highlight>
                <a:srgbClr val="FFFFFF"/>
              </a:highlight>
              <a:latin typeface="Arial"/>
              <a:ea typeface="Arial"/>
              <a:cs typeface="Arial"/>
              <a:sym typeface="Arial"/>
            </a:endParaRPr>
          </a:p>
          <a:p>
            <a:pPr marL="914400" lvl="1" indent="-282764" algn="l" rtl="0">
              <a:lnSpc>
                <a:spcPct val="115000"/>
              </a:lnSpc>
              <a:spcBef>
                <a:spcPts val="0"/>
              </a:spcBef>
              <a:spcAft>
                <a:spcPts val="0"/>
              </a:spcAft>
              <a:buClr>
                <a:srgbClr val="151515"/>
              </a:buClr>
              <a:buSzPct val="100000"/>
              <a:buFont typeface="Arial"/>
              <a:buChar char="○"/>
            </a:pPr>
            <a:r>
              <a:rPr lang="en">
                <a:solidFill>
                  <a:srgbClr val="151515"/>
                </a:solidFill>
                <a:highlight>
                  <a:srgbClr val="FFFFFF"/>
                </a:highlight>
                <a:latin typeface="Arial"/>
                <a:ea typeface="Arial"/>
                <a:cs typeface="Arial"/>
                <a:sym typeface="Arial"/>
              </a:rPr>
              <a:t>Environmental groups shifted their focus from local issues to becoming a lobby in Washington. </a:t>
            </a:r>
            <a:endParaRPr baseline="30000">
              <a:solidFill>
                <a:srgbClr val="151515"/>
              </a:solidFill>
              <a:highlight>
                <a:srgbClr val="FFFFFF"/>
              </a:highlight>
              <a:latin typeface="Arial"/>
              <a:ea typeface="Arial"/>
              <a:cs typeface="Arial"/>
              <a:sym typeface="Arial"/>
            </a:endParaRPr>
          </a:p>
          <a:p>
            <a:pPr marL="914400" lvl="1" indent="-282764" algn="l" rtl="0">
              <a:lnSpc>
                <a:spcPct val="115000"/>
              </a:lnSpc>
              <a:spcBef>
                <a:spcPts val="0"/>
              </a:spcBef>
              <a:spcAft>
                <a:spcPts val="0"/>
              </a:spcAft>
              <a:buClr>
                <a:srgbClr val="151515"/>
              </a:buClr>
              <a:buSzPct val="100000"/>
              <a:buFont typeface="Arial"/>
              <a:buChar char="○"/>
            </a:pPr>
            <a:r>
              <a:rPr lang="en">
                <a:solidFill>
                  <a:srgbClr val="151515"/>
                </a:solidFill>
                <a:highlight>
                  <a:srgbClr val="FFFFFF"/>
                </a:highlight>
                <a:latin typeface="Arial"/>
                <a:ea typeface="Arial"/>
                <a:cs typeface="Arial"/>
                <a:sym typeface="Arial"/>
              </a:rPr>
              <a:t>Environmentalists became much more influential in American politics as a result of this legislation. </a:t>
            </a:r>
            <a:endParaRPr baseline="30000">
              <a:solidFill>
                <a:srgbClr val="151515"/>
              </a:solidFill>
              <a:highlight>
                <a:srgbClr val="FFFFFF"/>
              </a:highlight>
              <a:latin typeface="Arial"/>
              <a:ea typeface="Arial"/>
              <a:cs typeface="Arial"/>
              <a:sym typeface="Arial"/>
            </a:endParaRPr>
          </a:p>
          <a:p>
            <a:pPr marL="0" lvl="0" indent="0" algn="l" rtl="0">
              <a:lnSpc>
                <a:spcPct val="115000"/>
              </a:lnSpc>
              <a:spcBef>
                <a:spcPts val="500"/>
              </a:spcBef>
              <a:spcAft>
                <a:spcPts val="1200"/>
              </a:spcAft>
              <a:buSzPct val="159754"/>
              <a:buNone/>
            </a:pPr>
            <a:endParaRPr sz="1050">
              <a:solidFill>
                <a:srgbClr val="202122"/>
              </a:solidFill>
              <a:highlight>
                <a:srgbClr val="FFFFFF"/>
              </a:highlight>
              <a:latin typeface="Arial"/>
              <a:ea typeface="Arial"/>
              <a:cs typeface="Arial"/>
              <a:sym typeface="Arial"/>
            </a:endParaRPr>
          </a:p>
        </p:txBody>
      </p:sp>
      <p:pic>
        <p:nvPicPr>
          <p:cNvPr id="123" name="Google Shape;123;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63240"/>
            <a:ext cx="4614801" cy="1460810"/>
          </a:xfrm>
          <a:prstGeom prst="rect">
            <a:avLst/>
          </a:prstGeom>
          <a:noFill/>
          <a:ln>
            <a:noFill/>
          </a:ln>
        </p:spPr>
      </p:pic>
      <p:pic>
        <p:nvPicPr>
          <p:cNvPr id="124" name="Google Shape;124;p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2050" y="2186500"/>
            <a:ext cx="2530475" cy="1582625"/>
          </a:xfrm>
          <a:prstGeom prst="rect">
            <a:avLst/>
          </a:prstGeom>
          <a:noFill/>
          <a:ln>
            <a:noFill/>
          </a:ln>
        </p:spPr>
      </p:pic>
      <p:pic>
        <p:nvPicPr>
          <p:cNvPr id="125" name="Google Shape;125;p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323600" y="3631575"/>
            <a:ext cx="2282738" cy="1460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47400" y="0"/>
            <a:ext cx="4524600" cy="1687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600"/>
              <a:buNone/>
            </a:pPr>
            <a:r>
              <a:rPr lang="en"/>
              <a:t>Environmental </a:t>
            </a:r>
            <a:endParaRPr/>
          </a:p>
          <a:p>
            <a:pPr marL="0" lvl="0" indent="0" algn="l" rtl="0">
              <a:lnSpc>
                <a:spcPct val="100000"/>
              </a:lnSpc>
              <a:spcBef>
                <a:spcPts val="0"/>
              </a:spcBef>
              <a:spcAft>
                <a:spcPts val="0"/>
              </a:spcAft>
              <a:buSzPts val="2600"/>
              <a:buNone/>
            </a:pPr>
            <a:r>
              <a:rPr lang="en"/>
              <a:t>Justice for All Bill</a:t>
            </a:r>
            <a:endParaRPr/>
          </a:p>
        </p:txBody>
      </p:sp>
      <p:sp>
        <p:nvSpPr>
          <p:cNvPr id="131" name="Google Shape;131;p6"/>
          <p:cNvSpPr txBox="1">
            <a:spLocks noGrp="1"/>
          </p:cNvSpPr>
          <p:nvPr>
            <p:ph type="subTitle" idx="1"/>
          </p:nvPr>
        </p:nvSpPr>
        <p:spPr>
          <a:xfrm>
            <a:off x="2921550" y="2718575"/>
            <a:ext cx="3300900" cy="7590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600"/>
              <a:buNone/>
            </a:pPr>
            <a:r>
              <a:rPr lang="en" sz="700">
                <a:solidFill>
                  <a:srgbClr val="151515"/>
                </a:solidFill>
                <a:latin typeface="Times New Roman"/>
                <a:ea typeface="Times New Roman"/>
                <a:cs typeface="Times New Roman"/>
                <a:sym typeface="Times New Roman"/>
              </a:rPr>
              <a:t>Image Credit: ProPublica “Sacrifice Zones”</a:t>
            </a:r>
            <a:endParaRPr sz="700">
              <a:solidFill>
                <a:srgbClr val="151515"/>
              </a:solidFill>
              <a:latin typeface="Times New Roman"/>
              <a:ea typeface="Times New Roman"/>
              <a:cs typeface="Times New Roman"/>
              <a:sym typeface="Times New Roman"/>
            </a:endParaRPr>
          </a:p>
        </p:txBody>
      </p:sp>
      <p:sp>
        <p:nvSpPr>
          <p:cNvPr id="132" name="Google Shape;132;p6"/>
          <p:cNvSpPr txBox="1">
            <a:spLocks noGrp="1"/>
          </p:cNvSpPr>
          <p:nvPr>
            <p:ph type="body" idx="2"/>
          </p:nvPr>
        </p:nvSpPr>
        <p:spPr>
          <a:xfrm>
            <a:off x="4477125" y="62475"/>
            <a:ext cx="4666800" cy="4987200"/>
          </a:xfrm>
          <a:prstGeom prst="rect">
            <a:avLst/>
          </a:prstGeom>
          <a:noFill/>
          <a:ln>
            <a:noFill/>
          </a:ln>
        </p:spPr>
        <p:txBody>
          <a:bodyPr spcFirstLastPara="1" wrap="square" lIns="91425" tIns="91425" rIns="91425" bIns="91425" anchor="t" anchorCtr="0">
            <a:noAutofit/>
          </a:bodyPr>
          <a:lstStyle/>
          <a:p>
            <a:pPr marL="457200" lvl="0" indent="-295275" algn="l" rtl="0">
              <a:lnSpc>
                <a:spcPct val="100000"/>
              </a:lnSpc>
              <a:spcBef>
                <a:spcPts val="1200"/>
              </a:spcBef>
              <a:spcAft>
                <a:spcPts val="0"/>
              </a:spcAft>
              <a:buClr>
                <a:srgbClr val="151515"/>
              </a:buClr>
              <a:buSzPts val="1050"/>
              <a:buChar char="●"/>
            </a:pPr>
            <a:r>
              <a:rPr lang="en" sz="1050">
                <a:solidFill>
                  <a:srgbClr val="151515"/>
                </a:solidFill>
                <a:latin typeface="Arial"/>
                <a:ea typeface="Arial"/>
                <a:cs typeface="Arial"/>
                <a:sym typeface="Arial"/>
              </a:rPr>
              <a:t>The </a:t>
            </a:r>
            <a:r>
              <a:rPr lang="en" sz="1050" u="sng">
                <a:solidFill>
                  <a:srgbClr val="151515"/>
                </a:solidFill>
                <a:latin typeface="Arial"/>
                <a:ea typeface="Arial"/>
                <a:cs typeface="Arial"/>
                <a:sym typeface="Arial"/>
                <a:hlinkClick r:id="rId3">
                  <a:extLst>
                    <a:ext uri="{A12FA001-AC4F-418D-AE19-62706E023703}">
                      <ahyp:hlinkClr xmlns:ahyp="http://schemas.microsoft.com/office/drawing/2018/hyperlinkcolor" val="tx"/>
                    </a:ext>
                  </a:extLst>
                </a:hlinkClick>
              </a:rPr>
              <a:t>Environmental Justice For All Act</a:t>
            </a:r>
            <a:r>
              <a:rPr lang="en" sz="1050">
                <a:solidFill>
                  <a:srgbClr val="151515"/>
                </a:solidFill>
                <a:latin typeface="Arial"/>
                <a:ea typeface="Arial"/>
                <a:cs typeface="Arial"/>
                <a:sym typeface="Arial"/>
              </a:rPr>
              <a:t> was created to fight environmental racism.</a:t>
            </a:r>
            <a:endParaRPr sz="1050">
              <a:solidFill>
                <a:srgbClr val="151515"/>
              </a:solidFill>
              <a:latin typeface="Arial"/>
              <a:ea typeface="Arial"/>
              <a:cs typeface="Arial"/>
              <a:sym typeface="Arial"/>
            </a:endParaRPr>
          </a:p>
          <a:p>
            <a:pPr marL="457200" lvl="0" indent="-295275" algn="l" rtl="0">
              <a:lnSpc>
                <a:spcPct val="100000"/>
              </a:lnSpc>
              <a:spcBef>
                <a:spcPts val="0"/>
              </a:spcBef>
              <a:spcAft>
                <a:spcPts val="0"/>
              </a:spcAft>
              <a:buClr>
                <a:srgbClr val="151515"/>
              </a:buClr>
              <a:buSzPts val="1050"/>
              <a:buChar char="●"/>
            </a:pPr>
            <a:r>
              <a:rPr lang="en" sz="1050">
                <a:solidFill>
                  <a:srgbClr val="151515"/>
                </a:solidFill>
                <a:latin typeface="Arial"/>
                <a:ea typeface="Arial"/>
                <a:cs typeface="Arial"/>
                <a:sym typeface="Arial"/>
              </a:rPr>
              <a:t>The first of its kind, the act provide more resources for citizens. </a:t>
            </a:r>
            <a:endParaRPr sz="1050">
              <a:solidFill>
                <a:srgbClr val="151515"/>
              </a:solidFill>
              <a:latin typeface="Arial"/>
              <a:ea typeface="Arial"/>
              <a:cs typeface="Arial"/>
              <a:sym typeface="Arial"/>
            </a:endParaRPr>
          </a:p>
          <a:p>
            <a:pPr marL="457200" lvl="0" indent="-295275" algn="l" rtl="0">
              <a:lnSpc>
                <a:spcPct val="100000"/>
              </a:lnSpc>
              <a:spcBef>
                <a:spcPts val="0"/>
              </a:spcBef>
              <a:spcAft>
                <a:spcPts val="0"/>
              </a:spcAft>
              <a:buClr>
                <a:srgbClr val="151515"/>
              </a:buClr>
              <a:buSzPts val="1050"/>
              <a:buFont typeface="Arial"/>
              <a:buChar char="●"/>
            </a:pPr>
            <a:r>
              <a:rPr lang="en" sz="1050">
                <a:solidFill>
                  <a:srgbClr val="151515"/>
                </a:solidFill>
                <a:latin typeface="Arial"/>
                <a:ea typeface="Arial"/>
                <a:cs typeface="Arial"/>
                <a:sym typeface="Arial"/>
              </a:rPr>
              <a:t>“This bill establishes several environmental justice requirements, advisory bodies, and programs to address the disproportionate adverse human health or environmental effects of federal laws or programs on communities of color, low-income communities, or tribal and indigenous communities.”</a:t>
            </a:r>
            <a:endParaRPr sz="1050">
              <a:solidFill>
                <a:srgbClr val="151515"/>
              </a:solidFill>
              <a:latin typeface="Arial"/>
              <a:ea typeface="Arial"/>
              <a:cs typeface="Arial"/>
              <a:sym typeface="Arial"/>
            </a:endParaRPr>
          </a:p>
          <a:p>
            <a:pPr marL="457200" lvl="0" indent="-295275" algn="l" rtl="0">
              <a:lnSpc>
                <a:spcPct val="100000"/>
              </a:lnSpc>
              <a:spcBef>
                <a:spcPts val="0"/>
              </a:spcBef>
              <a:spcAft>
                <a:spcPts val="0"/>
              </a:spcAft>
              <a:buClr>
                <a:srgbClr val="151515"/>
              </a:buClr>
              <a:buSzPts val="1050"/>
              <a:buFont typeface="Poppins"/>
              <a:buChar char="●"/>
            </a:pPr>
            <a:r>
              <a:rPr lang="en" sz="1050">
                <a:solidFill>
                  <a:srgbClr val="151515"/>
                </a:solidFill>
                <a:latin typeface="Arial"/>
                <a:ea typeface="Arial"/>
                <a:cs typeface="Arial"/>
                <a:sym typeface="Arial"/>
              </a:rPr>
              <a:t>In order to accomplish these goals: </a:t>
            </a:r>
            <a:endParaRPr sz="1050">
              <a:solidFill>
                <a:srgbClr val="151515"/>
              </a:solidFill>
              <a:latin typeface="Arial"/>
              <a:ea typeface="Arial"/>
              <a:cs typeface="Arial"/>
              <a:sym typeface="Arial"/>
            </a:endParaRPr>
          </a:p>
          <a:p>
            <a:pPr marL="914400" lvl="1" indent="-295275" algn="l" rtl="0">
              <a:lnSpc>
                <a:spcPct val="100000"/>
              </a:lnSpc>
              <a:spcBef>
                <a:spcPts val="0"/>
              </a:spcBef>
              <a:spcAft>
                <a:spcPts val="0"/>
              </a:spcAft>
              <a:buClr>
                <a:srgbClr val="151515"/>
              </a:buClr>
              <a:buSzPts val="1050"/>
              <a:buFont typeface="Poppins"/>
              <a:buChar char="○"/>
            </a:pPr>
            <a:r>
              <a:rPr lang="en" sz="1050">
                <a:solidFill>
                  <a:srgbClr val="151515"/>
                </a:solidFill>
                <a:latin typeface="Arial"/>
                <a:ea typeface="Arial"/>
                <a:cs typeface="Arial"/>
                <a:sym typeface="Arial"/>
              </a:rPr>
              <a:t>Agencies would have to provide impact reports and safer alternatives to some consumer products.</a:t>
            </a:r>
            <a:endParaRPr sz="1050">
              <a:solidFill>
                <a:srgbClr val="151515"/>
              </a:solidFill>
              <a:latin typeface="Arial"/>
              <a:ea typeface="Arial"/>
              <a:cs typeface="Arial"/>
              <a:sym typeface="Arial"/>
            </a:endParaRPr>
          </a:p>
          <a:p>
            <a:pPr marL="914400" lvl="1" indent="-295275" algn="l" rtl="0">
              <a:lnSpc>
                <a:spcPct val="100000"/>
              </a:lnSpc>
              <a:spcBef>
                <a:spcPts val="0"/>
              </a:spcBef>
              <a:spcAft>
                <a:spcPts val="0"/>
              </a:spcAft>
              <a:buClr>
                <a:srgbClr val="151515"/>
              </a:buClr>
              <a:buSzPts val="1050"/>
              <a:buFont typeface="Poppins"/>
              <a:buChar char="○"/>
            </a:pPr>
            <a:r>
              <a:rPr lang="en" sz="1050">
                <a:solidFill>
                  <a:srgbClr val="151515"/>
                </a:solidFill>
                <a:latin typeface="Arial"/>
                <a:ea typeface="Arial"/>
                <a:cs typeface="Arial"/>
                <a:sym typeface="Arial"/>
              </a:rPr>
              <a:t>Funding would be provided for parks in urban areas.</a:t>
            </a:r>
            <a:endParaRPr sz="1050">
              <a:solidFill>
                <a:srgbClr val="151515"/>
              </a:solidFill>
              <a:latin typeface="Arial"/>
              <a:ea typeface="Arial"/>
              <a:cs typeface="Arial"/>
              <a:sym typeface="Arial"/>
            </a:endParaRPr>
          </a:p>
          <a:p>
            <a:pPr marL="457200" lvl="0" indent="-295275" algn="l" rtl="0">
              <a:lnSpc>
                <a:spcPct val="100000"/>
              </a:lnSpc>
              <a:spcBef>
                <a:spcPts val="0"/>
              </a:spcBef>
              <a:spcAft>
                <a:spcPts val="0"/>
              </a:spcAft>
              <a:buClr>
                <a:srgbClr val="151515"/>
              </a:buClr>
              <a:buSzPts val="1050"/>
              <a:buFont typeface="Poppins"/>
              <a:buChar char="●"/>
            </a:pPr>
            <a:r>
              <a:rPr lang="en" sz="1050">
                <a:solidFill>
                  <a:srgbClr val="151515"/>
                </a:solidFill>
                <a:latin typeface="Arial"/>
                <a:ea typeface="Arial"/>
                <a:cs typeface="Arial"/>
                <a:sym typeface="Arial"/>
              </a:rPr>
              <a:t>Over 300 organizations and 100 co-sponsors supported the bill.</a:t>
            </a:r>
            <a:endParaRPr sz="1050">
              <a:solidFill>
                <a:srgbClr val="151515"/>
              </a:solidFill>
              <a:latin typeface="Arial"/>
              <a:ea typeface="Arial"/>
              <a:cs typeface="Arial"/>
              <a:sym typeface="Arial"/>
            </a:endParaRPr>
          </a:p>
          <a:p>
            <a:pPr marL="457200" lvl="0" indent="-295275" algn="l" rtl="0">
              <a:lnSpc>
                <a:spcPct val="100000"/>
              </a:lnSpc>
              <a:spcBef>
                <a:spcPts val="0"/>
              </a:spcBef>
              <a:spcAft>
                <a:spcPts val="0"/>
              </a:spcAft>
              <a:buClr>
                <a:srgbClr val="151515"/>
              </a:buClr>
              <a:buSzPts val="1050"/>
              <a:buFont typeface="Arial"/>
              <a:buChar char="●"/>
            </a:pPr>
            <a:r>
              <a:rPr lang="en" sz="1050">
                <a:solidFill>
                  <a:srgbClr val="151515"/>
                </a:solidFill>
                <a:latin typeface="Arial"/>
                <a:ea typeface="Arial"/>
                <a:cs typeface="Arial"/>
                <a:sym typeface="Arial"/>
              </a:rPr>
              <a:t>Many organizations in support of this legislation represent 2 vulnerable communities: Fence Line Communities and Sacrifice Zones. </a:t>
            </a:r>
            <a:endParaRPr sz="1050">
              <a:solidFill>
                <a:srgbClr val="151515"/>
              </a:solidFill>
              <a:latin typeface="Arial"/>
              <a:ea typeface="Arial"/>
              <a:cs typeface="Arial"/>
              <a:sym typeface="Arial"/>
            </a:endParaRPr>
          </a:p>
          <a:p>
            <a:pPr marL="457200" lvl="0" indent="-295275" algn="l" rtl="0">
              <a:lnSpc>
                <a:spcPct val="100000"/>
              </a:lnSpc>
              <a:spcBef>
                <a:spcPts val="0"/>
              </a:spcBef>
              <a:spcAft>
                <a:spcPts val="0"/>
              </a:spcAft>
              <a:buClr>
                <a:srgbClr val="151515"/>
              </a:buClr>
              <a:buSzPts val="1050"/>
              <a:buFont typeface="Poppins"/>
              <a:buChar char="●"/>
            </a:pPr>
            <a:r>
              <a:rPr lang="en" sz="1050" u="sng">
                <a:solidFill>
                  <a:srgbClr val="151515"/>
                </a:solidFill>
                <a:latin typeface="Arial"/>
                <a:ea typeface="Arial"/>
                <a:cs typeface="Arial"/>
                <a:sym typeface="Arial"/>
              </a:rPr>
              <a:t>A Fence Line Community lives adjacent to highly polluting facilities.</a:t>
            </a:r>
            <a:endParaRPr sz="1050" u="sng">
              <a:solidFill>
                <a:srgbClr val="151515"/>
              </a:solidFill>
              <a:latin typeface="Arial"/>
              <a:ea typeface="Arial"/>
              <a:cs typeface="Arial"/>
              <a:sym typeface="Arial"/>
            </a:endParaRPr>
          </a:p>
          <a:p>
            <a:pPr marL="914400" lvl="1" indent="-295275" algn="l" rtl="0">
              <a:lnSpc>
                <a:spcPct val="100000"/>
              </a:lnSpc>
              <a:spcBef>
                <a:spcPts val="0"/>
              </a:spcBef>
              <a:spcAft>
                <a:spcPts val="0"/>
              </a:spcAft>
              <a:buClr>
                <a:srgbClr val="151515"/>
              </a:buClr>
              <a:buSzPts val="1050"/>
              <a:buFont typeface="Poppins"/>
              <a:buChar char="○"/>
            </a:pPr>
            <a:r>
              <a:rPr lang="en" sz="1050" u="sng">
                <a:solidFill>
                  <a:srgbClr val="151515"/>
                </a:solidFill>
                <a:latin typeface="Arial"/>
                <a:ea typeface="Arial"/>
                <a:cs typeface="Arial"/>
                <a:sym typeface="Arial"/>
              </a:rPr>
              <a:t>These communities are in close proximity to: fossil fuel infrastructure, industrial parks, large manufacturing facilities and are directly affected by traffic, noise, operations, chemical and fossil fuel emissions.</a:t>
            </a:r>
            <a:endParaRPr sz="1050" u="sng">
              <a:solidFill>
                <a:srgbClr val="151515"/>
              </a:solidFill>
              <a:latin typeface="Arial"/>
              <a:ea typeface="Arial"/>
              <a:cs typeface="Arial"/>
              <a:sym typeface="Arial"/>
            </a:endParaRPr>
          </a:p>
          <a:p>
            <a:pPr marL="914400" lvl="1" indent="-295275" algn="l" rtl="0">
              <a:lnSpc>
                <a:spcPct val="100000"/>
              </a:lnSpc>
              <a:spcBef>
                <a:spcPts val="0"/>
              </a:spcBef>
              <a:spcAft>
                <a:spcPts val="0"/>
              </a:spcAft>
              <a:buClr>
                <a:srgbClr val="151515"/>
              </a:buClr>
              <a:buSzPts val="1050"/>
              <a:buFont typeface="Arial"/>
              <a:buChar char="○"/>
            </a:pPr>
            <a:r>
              <a:rPr lang="en" sz="1050" u="sng">
                <a:solidFill>
                  <a:srgbClr val="151515"/>
                </a:solidFill>
                <a:latin typeface="Arial"/>
                <a:ea typeface="Arial"/>
                <a:cs typeface="Arial"/>
                <a:sym typeface="Arial"/>
              </a:rPr>
              <a:t>Within San Diego: Barrio Logan is a highly visible fence line community. </a:t>
            </a:r>
            <a:endParaRPr sz="1050">
              <a:solidFill>
                <a:srgbClr val="151515"/>
              </a:solidFill>
              <a:latin typeface="Arial"/>
              <a:ea typeface="Arial"/>
              <a:cs typeface="Arial"/>
              <a:sym typeface="Arial"/>
            </a:endParaRPr>
          </a:p>
          <a:p>
            <a:pPr marL="457200" lvl="0" indent="-295275" algn="l" rtl="0">
              <a:lnSpc>
                <a:spcPct val="100000"/>
              </a:lnSpc>
              <a:spcBef>
                <a:spcPts val="0"/>
              </a:spcBef>
              <a:spcAft>
                <a:spcPts val="0"/>
              </a:spcAft>
              <a:buClr>
                <a:srgbClr val="151515"/>
              </a:buClr>
              <a:buSzPts val="1050"/>
              <a:buFont typeface="Arial"/>
              <a:buChar char="●"/>
            </a:pPr>
            <a:r>
              <a:rPr lang="en" sz="1050">
                <a:solidFill>
                  <a:srgbClr val="151515"/>
                </a:solidFill>
                <a:latin typeface="Arial"/>
                <a:ea typeface="Arial"/>
                <a:cs typeface="Arial"/>
                <a:sym typeface="Arial"/>
              </a:rPr>
              <a:t>A Sacrifice Zone: is a geographic location where cancer rates caused by air pollution exceed the US government’s own limit of “acceptable risk.”</a:t>
            </a:r>
            <a:endParaRPr sz="1050">
              <a:solidFill>
                <a:srgbClr val="151515"/>
              </a:solidFill>
              <a:latin typeface="Arial"/>
              <a:ea typeface="Arial"/>
              <a:cs typeface="Arial"/>
              <a:sym typeface="Arial"/>
            </a:endParaRPr>
          </a:p>
          <a:p>
            <a:pPr marL="914400" lvl="1" indent="-295275" algn="l" rtl="0">
              <a:lnSpc>
                <a:spcPct val="100000"/>
              </a:lnSpc>
              <a:spcBef>
                <a:spcPts val="0"/>
              </a:spcBef>
              <a:spcAft>
                <a:spcPts val="0"/>
              </a:spcAft>
              <a:buClr>
                <a:srgbClr val="151515"/>
              </a:buClr>
              <a:buSzPts val="1050"/>
              <a:buFont typeface="Arial"/>
              <a:buChar char="○"/>
            </a:pPr>
            <a:r>
              <a:rPr lang="en" sz="1050">
                <a:solidFill>
                  <a:srgbClr val="151515"/>
                </a:solidFill>
                <a:latin typeface="Arial"/>
                <a:ea typeface="Arial"/>
                <a:cs typeface="Arial"/>
                <a:sym typeface="Arial"/>
              </a:rPr>
              <a:t>Around a quarter of a million Americans live in these zones.</a:t>
            </a:r>
            <a:endParaRPr sz="1050">
              <a:solidFill>
                <a:srgbClr val="151515"/>
              </a:solidFill>
              <a:latin typeface="Arial"/>
              <a:ea typeface="Arial"/>
              <a:cs typeface="Arial"/>
              <a:sym typeface="Arial"/>
            </a:endParaRPr>
          </a:p>
          <a:p>
            <a:pPr marL="457200" lvl="0" indent="-295275" algn="l" rtl="0">
              <a:lnSpc>
                <a:spcPct val="100000"/>
              </a:lnSpc>
              <a:spcBef>
                <a:spcPts val="0"/>
              </a:spcBef>
              <a:spcAft>
                <a:spcPts val="0"/>
              </a:spcAft>
              <a:buClr>
                <a:srgbClr val="151515"/>
              </a:buClr>
              <a:buSzPts val="1050"/>
              <a:buFont typeface="Arial"/>
              <a:buChar char="●"/>
            </a:pPr>
            <a:r>
              <a:rPr lang="en" sz="1050">
                <a:solidFill>
                  <a:srgbClr val="151515"/>
                </a:solidFill>
                <a:latin typeface="Arial"/>
                <a:ea typeface="Arial"/>
                <a:cs typeface="Arial"/>
                <a:sym typeface="Arial"/>
              </a:rPr>
              <a:t>The Environmental Justice For All Act was introduced on July 27, 2022, but did not receive enough votes.</a:t>
            </a:r>
            <a:endParaRPr sz="1050">
              <a:solidFill>
                <a:srgbClr val="151515"/>
              </a:solidFill>
              <a:latin typeface="Arial"/>
              <a:ea typeface="Arial"/>
              <a:cs typeface="Arial"/>
              <a:sym typeface="Arial"/>
            </a:endParaRPr>
          </a:p>
        </p:txBody>
      </p:sp>
      <p:pic>
        <p:nvPicPr>
          <p:cNvPr id="133" name="Google Shape;133;p6"/>
          <p:cNvPicPr preferRelativeResize="0"/>
          <p:nvPr/>
        </p:nvPicPr>
        <p:blipFill rotWithShape="1">
          <a:blip r:embed="rId4">
            <a:alphaModFix/>
          </a:blip>
          <a:srcRect/>
          <a:stretch/>
        </p:blipFill>
        <p:spPr>
          <a:xfrm>
            <a:off x="-12" y="1342125"/>
            <a:ext cx="2962275" cy="1543050"/>
          </a:xfrm>
          <a:prstGeom prst="rect">
            <a:avLst/>
          </a:prstGeom>
          <a:noFill/>
          <a:ln>
            <a:noFill/>
          </a:ln>
        </p:spPr>
      </p:pic>
      <p:pic>
        <p:nvPicPr>
          <p:cNvPr id="134" name="Google Shape;134;p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2928704"/>
            <a:ext cx="4572001" cy="2214796"/>
          </a:xfrm>
          <a:prstGeom prst="rect">
            <a:avLst/>
          </a:prstGeom>
          <a:noFill/>
          <a:ln>
            <a:noFill/>
          </a:ln>
        </p:spPr>
      </p:pic>
      <p:pic>
        <p:nvPicPr>
          <p:cNvPr id="135" name="Google Shape;135;p6"/>
          <p:cNvPicPr preferRelativeResize="0"/>
          <p:nvPr/>
        </p:nvPicPr>
        <p:blipFill rotWithShape="1">
          <a:blip r:embed="rId6">
            <a:alphaModFix/>
          </a:blip>
          <a:srcRect/>
          <a:stretch/>
        </p:blipFill>
        <p:spPr>
          <a:xfrm>
            <a:off x="2962275" y="961999"/>
            <a:ext cx="1609725" cy="1609751"/>
          </a:xfrm>
          <a:prstGeom prst="rect">
            <a:avLst/>
          </a:prstGeom>
          <a:noFill/>
          <a:ln>
            <a:noFill/>
          </a:ln>
        </p:spPr>
      </p:pic>
      <p:sp>
        <p:nvSpPr>
          <p:cNvPr id="136" name="Google Shape;136;p6"/>
          <p:cNvSpPr txBox="1"/>
          <p:nvPr/>
        </p:nvSpPr>
        <p:spPr>
          <a:xfrm>
            <a:off x="1419400" y="1155050"/>
            <a:ext cx="22461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A Fence Line Community in Pennsylvania </a:t>
            </a:r>
            <a:endParaRPr sz="6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0" y="0"/>
            <a:ext cx="4572000" cy="1687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600"/>
              <a:buNone/>
            </a:pPr>
            <a:r>
              <a:rPr lang="en"/>
              <a:t>Barrio Logan, San Diego: A Fence Line Community </a:t>
            </a:r>
            <a:endParaRPr/>
          </a:p>
        </p:txBody>
      </p:sp>
      <p:sp>
        <p:nvSpPr>
          <p:cNvPr id="142" name="Google Shape;142;p7"/>
          <p:cNvSpPr txBox="1">
            <a:spLocks noGrp="1"/>
          </p:cNvSpPr>
          <p:nvPr>
            <p:ph type="body" idx="2"/>
          </p:nvPr>
        </p:nvSpPr>
        <p:spPr>
          <a:xfrm>
            <a:off x="4572000" y="0"/>
            <a:ext cx="4517700" cy="502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300"/>
              <a:buNone/>
            </a:pPr>
            <a:r>
              <a:rPr lang="en" sz="850">
                <a:solidFill>
                  <a:srgbClr val="151515"/>
                </a:solidFill>
                <a:latin typeface="Arial"/>
                <a:ea typeface="Arial"/>
                <a:cs typeface="Arial"/>
                <a:sym typeface="Arial"/>
              </a:rPr>
              <a:t>Question: How much for time can we give?</a:t>
            </a:r>
            <a:endParaRPr sz="850">
              <a:solidFill>
                <a:srgbClr val="151515"/>
              </a:solidFill>
              <a:latin typeface="Arial"/>
              <a:ea typeface="Arial"/>
              <a:cs typeface="Arial"/>
              <a:sym typeface="Arial"/>
            </a:endParaRPr>
          </a:p>
          <a:p>
            <a:pPr marL="457200" lvl="0" indent="-282575" algn="l" rtl="0">
              <a:lnSpc>
                <a:spcPct val="100000"/>
              </a:lnSpc>
              <a:spcBef>
                <a:spcPts val="1200"/>
              </a:spcBef>
              <a:spcAft>
                <a:spcPts val="0"/>
              </a:spcAft>
              <a:buClr>
                <a:srgbClr val="151515"/>
              </a:buClr>
              <a:buSzPts val="850"/>
              <a:buFont typeface="Arial"/>
              <a:buChar char="●"/>
            </a:pPr>
            <a:r>
              <a:rPr lang="en" sz="850">
                <a:solidFill>
                  <a:srgbClr val="151515"/>
                </a:solidFill>
                <a:highlight>
                  <a:srgbClr val="FFFFFF"/>
                </a:highlight>
                <a:latin typeface="Arial"/>
                <a:ea typeface="Arial"/>
                <a:cs typeface="Arial"/>
                <a:sym typeface="Arial"/>
              </a:rPr>
              <a:t>Barrio Logan was established in the 1900s by predominantly migrants arriving from Mexico to work as laborers, cannery workers, welders, pipefitters, and longshoremen.</a:t>
            </a:r>
            <a:endParaRPr sz="850">
              <a:solidFill>
                <a:srgbClr val="151515"/>
              </a:solidFill>
              <a:highlight>
                <a:srgbClr val="FFFFFF"/>
              </a:highlight>
              <a:latin typeface="Arial"/>
              <a:ea typeface="Arial"/>
              <a:cs typeface="Arial"/>
              <a:sym typeface="Arial"/>
            </a:endParaRPr>
          </a:p>
          <a:p>
            <a:pPr marL="457200" lvl="0" indent="-282575" algn="l" rtl="0">
              <a:lnSpc>
                <a:spcPct val="100000"/>
              </a:lnSpc>
              <a:spcBef>
                <a:spcPts val="0"/>
              </a:spcBef>
              <a:spcAft>
                <a:spcPts val="0"/>
              </a:spcAft>
              <a:buClr>
                <a:srgbClr val="151515"/>
              </a:buClr>
              <a:buSzPts val="850"/>
              <a:buFont typeface="Arial"/>
              <a:buChar char="●"/>
            </a:pPr>
            <a:r>
              <a:rPr lang="en" sz="850">
                <a:solidFill>
                  <a:srgbClr val="151515"/>
                </a:solidFill>
                <a:highlight>
                  <a:srgbClr val="FFFFFF"/>
                </a:highlight>
                <a:latin typeface="Arial"/>
                <a:ea typeface="Arial"/>
                <a:cs typeface="Arial"/>
                <a:sym typeface="Arial"/>
              </a:rPr>
              <a:t>After World War II, San Diego rezoned Barrio Logan to allow polluting industries, junkyards, metal plating shops, and other toxic businesses into the neighborhood. </a:t>
            </a:r>
            <a:endParaRPr sz="850">
              <a:solidFill>
                <a:srgbClr val="151515"/>
              </a:solidFill>
              <a:highlight>
                <a:srgbClr val="FFFFFF"/>
              </a:highlight>
              <a:latin typeface="Arial"/>
              <a:ea typeface="Arial"/>
              <a:cs typeface="Arial"/>
              <a:sym typeface="Arial"/>
            </a:endParaRPr>
          </a:p>
          <a:p>
            <a:pPr marL="457200" lvl="0" indent="-282575" algn="l" rtl="0">
              <a:lnSpc>
                <a:spcPct val="100000"/>
              </a:lnSpc>
              <a:spcBef>
                <a:spcPts val="0"/>
              </a:spcBef>
              <a:spcAft>
                <a:spcPts val="0"/>
              </a:spcAft>
              <a:buClr>
                <a:srgbClr val="151515"/>
              </a:buClr>
              <a:buSzPts val="850"/>
              <a:buFont typeface="Arial"/>
              <a:buChar char="●"/>
            </a:pPr>
            <a:r>
              <a:rPr lang="en" sz="850">
                <a:solidFill>
                  <a:srgbClr val="151515"/>
                </a:solidFill>
                <a:highlight>
                  <a:srgbClr val="FFFFFF"/>
                </a:highlight>
                <a:latin typeface="Arial"/>
                <a:ea typeface="Arial"/>
                <a:cs typeface="Arial"/>
                <a:sym typeface="Arial"/>
              </a:rPr>
              <a:t>In the mid-1960s, the community was divided by the construction of Interstate 5. </a:t>
            </a:r>
            <a:endParaRPr sz="850">
              <a:solidFill>
                <a:srgbClr val="151515"/>
              </a:solidFill>
              <a:highlight>
                <a:srgbClr val="FFFFFF"/>
              </a:highlight>
              <a:latin typeface="Arial"/>
              <a:ea typeface="Arial"/>
              <a:cs typeface="Arial"/>
              <a:sym typeface="Arial"/>
            </a:endParaRPr>
          </a:p>
          <a:p>
            <a:pPr marL="914400" lvl="1" indent="-282575" algn="l" rtl="0">
              <a:lnSpc>
                <a:spcPct val="100000"/>
              </a:lnSpc>
              <a:spcBef>
                <a:spcPts val="0"/>
              </a:spcBef>
              <a:spcAft>
                <a:spcPts val="0"/>
              </a:spcAft>
              <a:buClr>
                <a:srgbClr val="151515"/>
              </a:buClr>
              <a:buSzPts val="850"/>
              <a:buFont typeface="Arial"/>
              <a:buChar char="○"/>
            </a:pPr>
            <a:r>
              <a:rPr lang="en" sz="850">
                <a:solidFill>
                  <a:srgbClr val="151515"/>
                </a:solidFill>
                <a:highlight>
                  <a:srgbClr val="FFFFFF"/>
                </a:highlight>
                <a:latin typeface="Arial"/>
                <a:ea typeface="Arial"/>
                <a:cs typeface="Arial"/>
                <a:sym typeface="Arial"/>
              </a:rPr>
              <a:t>It split Logan into Barrio Logan and Logan Heights, destroying hundreds of homes and displacing many lifelong residents. </a:t>
            </a:r>
            <a:endParaRPr sz="850">
              <a:solidFill>
                <a:srgbClr val="151515"/>
              </a:solidFill>
              <a:highlight>
                <a:srgbClr val="FFFFFF"/>
              </a:highlight>
              <a:latin typeface="Arial"/>
              <a:ea typeface="Arial"/>
              <a:cs typeface="Arial"/>
              <a:sym typeface="Arial"/>
            </a:endParaRPr>
          </a:p>
          <a:p>
            <a:pPr marL="457200" lvl="0" indent="-282575" algn="l" rtl="0">
              <a:lnSpc>
                <a:spcPct val="100000"/>
              </a:lnSpc>
              <a:spcBef>
                <a:spcPts val="0"/>
              </a:spcBef>
              <a:spcAft>
                <a:spcPts val="0"/>
              </a:spcAft>
              <a:buClr>
                <a:srgbClr val="151515"/>
              </a:buClr>
              <a:buSzPts val="850"/>
              <a:buFont typeface="Arial"/>
              <a:buChar char="●"/>
            </a:pPr>
            <a:r>
              <a:rPr lang="en" sz="850">
                <a:solidFill>
                  <a:srgbClr val="151515"/>
                </a:solidFill>
                <a:highlight>
                  <a:srgbClr val="FFFFFF"/>
                </a:highlight>
                <a:latin typeface="Arial"/>
                <a:ea typeface="Arial"/>
                <a:cs typeface="Arial"/>
                <a:sym typeface="Arial"/>
              </a:rPr>
              <a:t>In 1967, the Coronado Bridge was built through Barrio Logan causing more destruction and displacement. </a:t>
            </a:r>
            <a:endParaRPr sz="850">
              <a:solidFill>
                <a:srgbClr val="151515"/>
              </a:solidFill>
              <a:highlight>
                <a:srgbClr val="FFFFFF"/>
              </a:highlight>
              <a:latin typeface="Arial"/>
              <a:ea typeface="Arial"/>
              <a:cs typeface="Arial"/>
              <a:sym typeface="Arial"/>
            </a:endParaRPr>
          </a:p>
          <a:p>
            <a:pPr marL="914400" lvl="1" indent="-282575" algn="l" rtl="0">
              <a:lnSpc>
                <a:spcPct val="100000"/>
              </a:lnSpc>
              <a:spcBef>
                <a:spcPts val="0"/>
              </a:spcBef>
              <a:spcAft>
                <a:spcPts val="0"/>
              </a:spcAft>
              <a:buClr>
                <a:srgbClr val="151515"/>
              </a:buClr>
              <a:buSzPts val="850"/>
              <a:buFont typeface="Arial"/>
              <a:buChar char="○"/>
            </a:pPr>
            <a:r>
              <a:rPr lang="en" sz="850">
                <a:solidFill>
                  <a:srgbClr val="151515"/>
                </a:solidFill>
                <a:highlight>
                  <a:srgbClr val="FFFFFF"/>
                </a:highlight>
                <a:latin typeface="Arial"/>
                <a:ea typeface="Arial"/>
                <a:cs typeface="Arial"/>
                <a:sym typeface="Arial"/>
              </a:rPr>
              <a:t>The community protested for Chicano Park to be created under the bridge instead of a highway patrol station.</a:t>
            </a:r>
            <a:endParaRPr sz="850">
              <a:solidFill>
                <a:srgbClr val="151515"/>
              </a:solidFill>
              <a:highlight>
                <a:srgbClr val="FFFFFF"/>
              </a:highlight>
              <a:latin typeface="Arial"/>
              <a:ea typeface="Arial"/>
              <a:cs typeface="Arial"/>
              <a:sym typeface="Arial"/>
            </a:endParaRPr>
          </a:p>
          <a:p>
            <a:pPr marL="457200" lvl="0" indent="-282575" algn="l" rtl="0">
              <a:lnSpc>
                <a:spcPct val="100000"/>
              </a:lnSpc>
              <a:spcBef>
                <a:spcPts val="0"/>
              </a:spcBef>
              <a:spcAft>
                <a:spcPts val="0"/>
              </a:spcAft>
              <a:buClr>
                <a:srgbClr val="151515"/>
              </a:buClr>
              <a:buSzPts val="850"/>
              <a:buFont typeface="Arial"/>
              <a:buChar char="●"/>
            </a:pPr>
            <a:r>
              <a:rPr lang="en" sz="850">
                <a:solidFill>
                  <a:srgbClr val="151515"/>
                </a:solidFill>
                <a:highlight>
                  <a:srgbClr val="FFFFFF"/>
                </a:highlight>
                <a:latin typeface="Arial"/>
                <a:ea typeface="Arial"/>
                <a:cs typeface="Arial"/>
                <a:sym typeface="Arial"/>
              </a:rPr>
              <a:t>Due to Barrio Logan’s proximity to the navy shipyard, an oil-processing center, military zones and heavy traffic, residents are exposed to high levels of toxic pollutants.</a:t>
            </a:r>
            <a:endParaRPr sz="850">
              <a:solidFill>
                <a:srgbClr val="151515"/>
              </a:solidFill>
              <a:highlight>
                <a:srgbClr val="FFFFFF"/>
              </a:highlight>
              <a:latin typeface="Arial"/>
              <a:ea typeface="Arial"/>
              <a:cs typeface="Arial"/>
              <a:sym typeface="Arial"/>
            </a:endParaRPr>
          </a:p>
          <a:p>
            <a:pPr marL="914400" lvl="1" indent="-282575" algn="l" rtl="0">
              <a:lnSpc>
                <a:spcPct val="100000"/>
              </a:lnSpc>
              <a:spcBef>
                <a:spcPts val="0"/>
              </a:spcBef>
              <a:spcAft>
                <a:spcPts val="0"/>
              </a:spcAft>
              <a:buClr>
                <a:srgbClr val="151515"/>
              </a:buClr>
              <a:buSzPts val="850"/>
              <a:buFont typeface="Arial"/>
              <a:buChar char="○"/>
            </a:pPr>
            <a:r>
              <a:rPr lang="en" sz="850">
                <a:solidFill>
                  <a:srgbClr val="151515"/>
                </a:solidFill>
                <a:highlight>
                  <a:srgbClr val="FFFFFF"/>
                </a:highlight>
                <a:latin typeface="Arial"/>
                <a:ea typeface="Arial"/>
                <a:cs typeface="Arial"/>
                <a:sym typeface="Arial"/>
              </a:rPr>
              <a:t>Including Black Carbon, Ozone, and Nox and fine particulate matter.</a:t>
            </a:r>
            <a:endParaRPr sz="850">
              <a:solidFill>
                <a:srgbClr val="151515"/>
              </a:solidFill>
              <a:highlight>
                <a:srgbClr val="FFFFFF"/>
              </a:highlight>
              <a:latin typeface="Arial"/>
              <a:ea typeface="Arial"/>
              <a:cs typeface="Arial"/>
              <a:sym typeface="Arial"/>
            </a:endParaRPr>
          </a:p>
          <a:p>
            <a:pPr marL="457200" lvl="0" indent="-282575" algn="l" rtl="0">
              <a:lnSpc>
                <a:spcPct val="100000"/>
              </a:lnSpc>
              <a:spcBef>
                <a:spcPts val="0"/>
              </a:spcBef>
              <a:spcAft>
                <a:spcPts val="0"/>
              </a:spcAft>
              <a:buClr>
                <a:srgbClr val="151515"/>
              </a:buClr>
              <a:buSzPts val="850"/>
              <a:buFont typeface="Arial"/>
              <a:buChar char="●"/>
            </a:pPr>
            <a:r>
              <a:rPr lang="en" sz="850">
                <a:solidFill>
                  <a:srgbClr val="151515"/>
                </a:solidFill>
                <a:highlight>
                  <a:srgbClr val="FFFFFF"/>
                </a:highlight>
                <a:latin typeface="Arial"/>
                <a:ea typeface="Arial"/>
                <a:cs typeface="Arial"/>
                <a:sym typeface="Arial"/>
              </a:rPr>
              <a:t>As a result, residents have higher rates of asthma and other respiratory illnesses.</a:t>
            </a:r>
            <a:endParaRPr sz="850">
              <a:solidFill>
                <a:srgbClr val="151515"/>
              </a:solidFill>
              <a:highlight>
                <a:srgbClr val="FFFFFF"/>
              </a:highlight>
              <a:latin typeface="Arial"/>
              <a:ea typeface="Arial"/>
              <a:cs typeface="Arial"/>
              <a:sym typeface="Arial"/>
            </a:endParaRPr>
          </a:p>
          <a:p>
            <a:pPr marL="914400" lvl="1" indent="-282575" algn="l" rtl="0">
              <a:lnSpc>
                <a:spcPct val="100000"/>
              </a:lnSpc>
              <a:spcBef>
                <a:spcPts val="0"/>
              </a:spcBef>
              <a:spcAft>
                <a:spcPts val="0"/>
              </a:spcAft>
              <a:buClr>
                <a:srgbClr val="151515"/>
              </a:buClr>
              <a:buSzPts val="850"/>
              <a:buFont typeface="Arial"/>
              <a:buChar char="○"/>
            </a:pPr>
            <a:r>
              <a:rPr lang="en" sz="850">
                <a:solidFill>
                  <a:srgbClr val="151515"/>
                </a:solidFill>
                <a:highlight>
                  <a:srgbClr val="FFFFFF"/>
                </a:highlight>
                <a:latin typeface="Arial"/>
                <a:ea typeface="Arial"/>
                <a:cs typeface="Arial"/>
                <a:sym typeface="Arial"/>
              </a:rPr>
              <a:t>The California Environmental Protection Agency found that Barrio Logan residents had an asthma hospitalization rate higher than 92.9% of zip codes across California.</a:t>
            </a:r>
            <a:endParaRPr sz="850">
              <a:solidFill>
                <a:srgbClr val="151515"/>
              </a:solidFill>
              <a:highlight>
                <a:srgbClr val="FFFFFF"/>
              </a:highlight>
              <a:latin typeface="Arial"/>
              <a:ea typeface="Arial"/>
              <a:cs typeface="Arial"/>
              <a:sym typeface="Arial"/>
            </a:endParaRPr>
          </a:p>
          <a:p>
            <a:pPr marL="914400" lvl="1" indent="-282575" algn="l" rtl="0">
              <a:lnSpc>
                <a:spcPct val="100000"/>
              </a:lnSpc>
              <a:spcBef>
                <a:spcPts val="0"/>
              </a:spcBef>
              <a:spcAft>
                <a:spcPts val="0"/>
              </a:spcAft>
              <a:buClr>
                <a:srgbClr val="151515"/>
              </a:buClr>
              <a:buSzPts val="850"/>
              <a:buFont typeface="Arial"/>
              <a:buChar char="○"/>
            </a:pPr>
            <a:r>
              <a:rPr lang="en" sz="850">
                <a:solidFill>
                  <a:srgbClr val="151515"/>
                </a:solidFill>
                <a:highlight>
                  <a:srgbClr val="FFFFFF"/>
                </a:highlight>
                <a:latin typeface="Arial"/>
                <a:ea typeface="Arial"/>
                <a:cs typeface="Arial"/>
                <a:sym typeface="Arial"/>
              </a:rPr>
              <a:t>The asthma hospitalization rate is around 2.5 times that of the national average.</a:t>
            </a:r>
            <a:endParaRPr sz="850">
              <a:solidFill>
                <a:srgbClr val="151515"/>
              </a:solidFill>
              <a:highlight>
                <a:srgbClr val="FFFFFF"/>
              </a:highlight>
              <a:latin typeface="Arial"/>
              <a:ea typeface="Arial"/>
              <a:cs typeface="Arial"/>
              <a:sym typeface="Arial"/>
            </a:endParaRPr>
          </a:p>
          <a:p>
            <a:pPr marL="914400" lvl="1" indent="-282575" algn="l" rtl="0">
              <a:lnSpc>
                <a:spcPct val="100000"/>
              </a:lnSpc>
              <a:spcBef>
                <a:spcPts val="0"/>
              </a:spcBef>
              <a:spcAft>
                <a:spcPts val="0"/>
              </a:spcAft>
              <a:buClr>
                <a:srgbClr val="151515"/>
              </a:buClr>
              <a:buSzPts val="850"/>
              <a:buFont typeface="Arial"/>
              <a:buChar char="○"/>
            </a:pPr>
            <a:r>
              <a:rPr lang="en" sz="850" u="sng">
                <a:solidFill>
                  <a:srgbClr val="151515"/>
                </a:solidFill>
                <a:highlight>
                  <a:srgbClr val="FFFFFF"/>
                </a:highlight>
                <a:latin typeface="Arial"/>
                <a:ea typeface="Arial"/>
                <a:cs typeface="Arial"/>
                <a:sym typeface="Arial"/>
              </a:rPr>
              <a:t>Barrio Logan is recognized as a fence line community. </a:t>
            </a:r>
            <a:endParaRPr sz="850" u="sng">
              <a:solidFill>
                <a:srgbClr val="151515"/>
              </a:solidFill>
              <a:highlight>
                <a:srgbClr val="FFFFFF"/>
              </a:highlight>
              <a:latin typeface="Arial"/>
              <a:ea typeface="Arial"/>
              <a:cs typeface="Arial"/>
              <a:sym typeface="Arial"/>
            </a:endParaRPr>
          </a:p>
          <a:p>
            <a:pPr marL="457200" lvl="0" indent="-282575" algn="l" rtl="0">
              <a:lnSpc>
                <a:spcPct val="100000"/>
              </a:lnSpc>
              <a:spcBef>
                <a:spcPts val="0"/>
              </a:spcBef>
              <a:spcAft>
                <a:spcPts val="0"/>
              </a:spcAft>
              <a:buClr>
                <a:srgbClr val="151515"/>
              </a:buClr>
              <a:buSzPts val="850"/>
              <a:buFont typeface="Arial"/>
              <a:buChar char="●"/>
            </a:pPr>
            <a:r>
              <a:rPr lang="en" sz="850">
                <a:solidFill>
                  <a:srgbClr val="151515"/>
                </a:solidFill>
                <a:highlight>
                  <a:srgbClr val="FFFFFF"/>
                </a:highlight>
                <a:latin typeface="Arial"/>
                <a:ea typeface="Arial"/>
                <a:cs typeface="Arial"/>
                <a:sym typeface="Arial"/>
              </a:rPr>
              <a:t>In response to these issues, neighborhood activists, SDSU professors, community leaders proposed the following solutions.</a:t>
            </a:r>
            <a:endParaRPr sz="850">
              <a:solidFill>
                <a:srgbClr val="151515"/>
              </a:solidFill>
              <a:highlight>
                <a:srgbClr val="FFFFFF"/>
              </a:highlight>
              <a:latin typeface="Arial"/>
              <a:ea typeface="Arial"/>
              <a:cs typeface="Arial"/>
              <a:sym typeface="Arial"/>
            </a:endParaRPr>
          </a:p>
          <a:p>
            <a:pPr marL="457200" lvl="0" indent="-282575" algn="l" rtl="0">
              <a:lnSpc>
                <a:spcPct val="100000"/>
              </a:lnSpc>
              <a:spcBef>
                <a:spcPts val="0"/>
              </a:spcBef>
              <a:spcAft>
                <a:spcPts val="0"/>
              </a:spcAft>
              <a:buClr>
                <a:srgbClr val="151515"/>
              </a:buClr>
              <a:buSzPts val="850"/>
              <a:buFont typeface="Arial"/>
              <a:buChar char="●"/>
            </a:pPr>
            <a:r>
              <a:rPr lang="en" sz="850">
                <a:solidFill>
                  <a:srgbClr val="151515"/>
                </a:solidFill>
                <a:highlight>
                  <a:srgbClr val="FFFFFF"/>
                </a:highlight>
                <a:latin typeface="Arial"/>
                <a:ea typeface="Arial"/>
                <a:cs typeface="Arial"/>
                <a:sym typeface="Arial"/>
              </a:rPr>
              <a:t>The Barrio Logan Community Plan aimed aimed to create a nine-block buffer zone that would separate the Navy shipyard from homes, </a:t>
            </a:r>
            <a:endParaRPr sz="850">
              <a:solidFill>
                <a:srgbClr val="151515"/>
              </a:solidFill>
              <a:highlight>
                <a:srgbClr val="FFFFFF"/>
              </a:highlight>
              <a:latin typeface="Arial"/>
              <a:ea typeface="Arial"/>
              <a:cs typeface="Arial"/>
              <a:sym typeface="Arial"/>
            </a:endParaRPr>
          </a:p>
          <a:p>
            <a:pPr marL="914400" lvl="1" indent="-282575" algn="l" rtl="0">
              <a:lnSpc>
                <a:spcPct val="100000"/>
              </a:lnSpc>
              <a:spcBef>
                <a:spcPts val="0"/>
              </a:spcBef>
              <a:spcAft>
                <a:spcPts val="0"/>
              </a:spcAft>
              <a:buClr>
                <a:srgbClr val="151515"/>
              </a:buClr>
              <a:buSzPts val="850"/>
              <a:buFont typeface="Arial"/>
              <a:buChar char="○"/>
            </a:pPr>
            <a:r>
              <a:rPr lang="en" sz="850">
                <a:solidFill>
                  <a:srgbClr val="151515"/>
                </a:solidFill>
                <a:highlight>
                  <a:srgbClr val="FFFFFF"/>
                </a:highlight>
                <a:latin typeface="Arial"/>
                <a:ea typeface="Arial"/>
                <a:cs typeface="Arial"/>
                <a:sym typeface="Arial"/>
              </a:rPr>
              <a:t>The first iteration of this proposition failed, in part because the plan was opened to voters outside of Barrio Logan.</a:t>
            </a:r>
            <a:endParaRPr sz="850">
              <a:solidFill>
                <a:srgbClr val="151515"/>
              </a:solidFill>
              <a:highlight>
                <a:srgbClr val="FFFFFF"/>
              </a:highlight>
              <a:latin typeface="Arial"/>
              <a:ea typeface="Arial"/>
              <a:cs typeface="Arial"/>
              <a:sym typeface="Arial"/>
            </a:endParaRPr>
          </a:p>
          <a:p>
            <a:pPr marL="457200" lvl="0" indent="-282575" algn="l" rtl="0">
              <a:lnSpc>
                <a:spcPct val="100000"/>
              </a:lnSpc>
              <a:spcBef>
                <a:spcPts val="0"/>
              </a:spcBef>
              <a:spcAft>
                <a:spcPts val="0"/>
              </a:spcAft>
              <a:buClr>
                <a:srgbClr val="151515"/>
              </a:buClr>
              <a:buSzPts val="850"/>
              <a:buFont typeface="Arial"/>
              <a:buChar char="●"/>
            </a:pPr>
            <a:r>
              <a:rPr lang="en" sz="850">
                <a:solidFill>
                  <a:srgbClr val="151515"/>
                </a:solidFill>
                <a:highlight>
                  <a:srgbClr val="FFFFFF"/>
                </a:highlight>
                <a:latin typeface="Arial"/>
                <a:ea typeface="Arial"/>
                <a:cs typeface="Arial"/>
                <a:sym typeface="Arial"/>
              </a:rPr>
              <a:t>A second solution to address high asthma rates did succeed.</a:t>
            </a:r>
            <a:endParaRPr sz="850">
              <a:solidFill>
                <a:srgbClr val="151515"/>
              </a:solidFill>
              <a:highlight>
                <a:srgbClr val="FFFFFF"/>
              </a:highlight>
              <a:latin typeface="Arial"/>
              <a:ea typeface="Arial"/>
              <a:cs typeface="Arial"/>
              <a:sym typeface="Arial"/>
            </a:endParaRPr>
          </a:p>
          <a:p>
            <a:pPr marL="914400" lvl="1" indent="-282575" algn="l" rtl="0">
              <a:lnSpc>
                <a:spcPct val="100000"/>
              </a:lnSpc>
              <a:spcBef>
                <a:spcPts val="0"/>
              </a:spcBef>
              <a:spcAft>
                <a:spcPts val="0"/>
              </a:spcAft>
              <a:buClr>
                <a:srgbClr val="151515"/>
              </a:buClr>
              <a:buSzPts val="850"/>
              <a:buFont typeface="Arial"/>
              <a:buChar char="○"/>
            </a:pPr>
            <a:r>
              <a:rPr lang="en" sz="850">
                <a:solidFill>
                  <a:srgbClr val="151515"/>
                </a:solidFill>
                <a:highlight>
                  <a:srgbClr val="FFFFFF"/>
                </a:highlight>
                <a:latin typeface="Arial"/>
                <a:ea typeface="Arial"/>
                <a:cs typeface="Arial"/>
                <a:sym typeface="Arial"/>
              </a:rPr>
              <a:t>The Intersectional Health Project San Diego (IHPSD) developed a system that would provide emergency power for asthma-directed medical devices for days when the residents can not pay for electricity. </a:t>
            </a:r>
            <a:endParaRPr sz="850">
              <a:solidFill>
                <a:srgbClr val="151515"/>
              </a:solidFill>
              <a:highlight>
                <a:srgbClr val="FFFFFF"/>
              </a:highlight>
              <a:latin typeface="Arial"/>
              <a:ea typeface="Arial"/>
              <a:cs typeface="Arial"/>
              <a:sym typeface="Arial"/>
            </a:endParaRPr>
          </a:p>
        </p:txBody>
      </p:sp>
      <p:pic>
        <p:nvPicPr>
          <p:cNvPr id="143" name="Google Shape;143;p7" descr="There is new evidence about the disproportionate impact of air pollution in this country. A study out this week from the University of California, San Diego shows that California's environmental regulations have systematically protected the state's white residents over people of color. Amna Nawaz reports on one community in San Diego grappling with the best path forward.&#10;&#10;Stream your PBS favorites with the PBS app: https://to.pbs.org/2Jb8twG&#10;Find more from PBS NewsHour at https://www.pbs.org/newshour&#10;Subscribe to our YouTube channel: https://bit.ly/2HfsCD6&#10;&#10;Follow us:&#10;Facebook: http://www.pbs.org/newshour&#10;Twitter: http://www.twitter.com/newshour&#10;Instagram: http://www.instagram.com/newshour&#10;&#10;Subscribe:&#10;PBS NewsHour podcasts: https://www.pbs.org/newshour/podcasts&#10;Newsletters: https://www.pbs.org/newshour/subscribe" title="How air pollution is disproportionately impacting minority communities in San Diego">
            <a:hlinkClick r:id="rId3"/>
          </p:cNvPr>
          <p:cNvPicPr preferRelativeResize="0"/>
          <p:nvPr/>
        </p:nvPicPr>
        <p:blipFill rotWithShape="1">
          <a:blip r:embed="rId4">
            <a:alphaModFix/>
          </a:blip>
          <a:srcRect/>
          <a:stretch/>
        </p:blipFill>
        <p:spPr>
          <a:xfrm>
            <a:off x="0" y="1071900"/>
            <a:ext cx="4572000" cy="2724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282300" y="72875"/>
            <a:ext cx="3819900" cy="9891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600"/>
              <a:buNone/>
            </a:pPr>
            <a:r>
              <a:rPr lang="en"/>
              <a:t>Protesting Climate Change</a:t>
            </a:r>
            <a:endParaRPr/>
          </a:p>
        </p:txBody>
      </p:sp>
      <p:sp>
        <p:nvSpPr>
          <p:cNvPr id="149" name="Google Shape;149;p8"/>
          <p:cNvSpPr txBox="1">
            <a:spLocks noGrp="1"/>
          </p:cNvSpPr>
          <p:nvPr>
            <p:ph type="body" idx="2"/>
          </p:nvPr>
        </p:nvSpPr>
        <p:spPr>
          <a:xfrm>
            <a:off x="4627650" y="-29275"/>
            <a:ext cx="4516500" cy="50160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151515"/>
              </a:buClr>
              <a:buSzPts val="1000"/>
              <a:buFont typeface="Arial"/>
              <a:buChar char="●"/>
            </a:pPr>
            <a:r>
              <a:rPr lang="en" sz="1000">
                <a:solidFill>
                  <a:srgbClr val="151515"/>
                </a:solidFill>
                <a:highlight>
                  <a:srgbClr val="FFFFFF"/>
                </a:highlight>
                <a:latin typeface="Arial"/>
                <a:ea typeface="Arial"/>
                <a:cs typeface="Arial"/>
                <a:sym typeface="Arial"/>
              </a:rPr>
              <a:t>Question: </a:t>
            </a:r>
            <a:r>
              <a:rPr lang="en" sz="1000">
                <a:solidFill>
                  <a:srgbClr val="151515"/>
                </a:solidFill>
                <a:latin typeface="Arial"/>
                <a:ea typeface="Arial"/>
                <a:cs typeface="Arial"/>
                <a:sym typeface="Arial"/>
              </a:rPr>
              <a:t>“What is worth more: art or life?” </a:t>
            </a:r>
            <a:endParaRPr sz="1000">
              <a:solidFill>
                <a:srgbClr val="151515"/>
              </a:solidFill>
              <a:highlight>
                <a:srgbClr val="FFFFFF"/>
              </a:highlight>
              <a:latin typeface="Arial"/>
              <a:ea typeface="Arial"/>
              <a:cs typeface="Arial"/>
              <a:sym typeface="Arial"/>
            </a:endParaRPr>
          </a:p>
          <a:p>
            <a:pPr marL="457200" lvl="0" indent="-292100" algn="l" rtl="0">
              <a:lnSpc>
                <a:spcPct val="115000"/>
              </a:lnSpc>
              <a:spcBef>
                <a:spcPts val="0"/>
              </a:spcBef>
              <a:spcAft>
                <a:spcPts val="0"/>
              </a:spcAft>
              <a:buClr>
                <a:srgbClr val="151515"/>
              </a:buClr>
              <a:buSzPts val="1000"/>
              <a:buFont typeface="Arial"/>
              <a:buChar char="●"/>
            </a:pPr>
            <a:r>
              <a:rPr lang="en" sz="1000">
                <a:solidFill>
                  <a:srgbClr val="151515"/>
                </a:solidFill>
                <a:highlight>
                  <a:srgbClr val="FFFFFF"/>
                </a:highlight>
                <a:latin typeface="Arial"/>
                <a:ea typeface="Arial"/>
                <a:cs typeface="Arial"/>
                <a:sym typeface="Arial"/>
              </a:rPr>
              <a:t>Art destruction in the name of political or social change can be traced back to antiquity!</a:t>
            </a:r>
            <a:endParaRPr sz="1000">
              <a:solidFill>
                <a:srgbClr val="151515"/>
              </a:solidFill>
              <a:highlight>
                <a:srgbClr val="FFFFFF"/>
              </a:highlight>
              <a:latin typeface="Arial"/>
              <a:ea typeface="Arial"/>
              <a:cs typeface="Arial"/>
              <a:sym typeface="Arial"/>
            </a:endParaRPr>
          </a:p>
          <a:p>
            <a:pPr marL="457200" lvl="0" indent="-292100" algn="l" rtl="0">
              <a:lnSpc>
                <a:spcPct val="115000"/>
              </a:lnSpc>
              <a:spcBef>
                <a:spcPts val="0"/>
              </a:spcBef>
              <a:spcAft>
                <a:spcPts val="0"/>
              </a:spcAft>
              <a:buClr>
                <a:srgbClr val="151515"/>
              </a:buClr>
              <a:buSzPts val="1000"/>
              <a:buFont typeface="Arial"/>
              <a:buChar char="●"/>
            </a:pPr>
            <a:r>
              <a:rPr lang="en" sz="1000">
                <a:solidFill>
                  <a:srgbClr val="151515"/>
                </a:solidFill>
                <a:highlight>
                  <a:srgbClr val="FFFFFF"/>
                </a:highlight>
                <a:latin typeface="Arial"/>
                <a:ea typeface="Arial"/>
                <a:cs typeface="Arial"/>
                <a:sym typeface="Arial"/>
              </a:rPr>
              <a:t>Last year, climate activists protested the global environmental crisis by targeting internationally renowned art museums.</a:t>
            </a:r>
            <a:endParaRPr sz="1000">
              <a:solidFill>
                <a:srgbClr val="151515"/>
              </a:solidFill>
              <a:highlight>
                <a:srgbClr val="FFFFFF"/>
              </a:highlight>
              <a:latin typeface="Arial"/>
              <a:ea typeface="Arial"/>
              <a:cs typeface="Arial"/>
              <a:sym typeface="Arial"/>
            </a:endParaRPr>
          </a:p>
          <a:p>
            <a:pPr marL="457200" lvl="0" indent="-292100" algn="l" rtl="0">
              <a:lnSpc>
                <a:spcPct val="115000"/>
              </a:lnSpc>
              <a:spcBef>
                <a:spcPts val="0"/>
              </a:spcBef>
              <a:spcAft>
                <a:spcPts val="0"/>
              </a:spcAft>
              <a:buClr>
                <a:srgbClr val="151515"/>
              </a:buClr>
              <a:buSzPts val="1000"/>
              <a:buFont typeface="Arial"/>
              <a:buChar char="●"/>
            </a:pPr>
            <a:r>
              <a:rPr lang="en" sz="1000">
                <a:solidFill>
                  <a:srgbClr val="151515"/>
                </a:solidFill>
                <a:highlight>
                  <a:srgbClr val="FFFFFF"/>
                </a:highlight>
                <a:latin typeface="Arial"/>
                <a:ea typeface="Arial"/>
                <a:cs typeface="Arial"/>
                <a:sym typeface="Arial"/>
              </a:rPr>
              <a:t>13 pieces of art in museums around the world (England, Australia, Sweden, Italy, France, Netherlands, Canada, Spain, Norway) were defaced. </a:t>
            </a:r>
            <a:endParaRPr sz="1000">
              <a:solidFill>
                <a:srgbClr val="151515"/>
              </a:solidFill>
              <a:highlight>
                <a:srgbClr val="FFFFFF"/>
              </a:highlight>
              <a:latin typeface="Arial"/>
              <a:ea typeface="Arial"/>
              <a:cs typeface="Arial"/>
              <a:sym typeface="Arial"/>
            </a:endParaRPr>
          </a:p>
          <a:p>
            <a:pPr marL="457200" lvl="0" indent="-292100" algn="l" rtl="0">
              <a:lnSpc>
                <a:spcPct val="115000"/>
              </a:lnSpc>
              <a:spcBef>
                <a:spcPts val="0"/>
              </a:spcBef>
              <a:spcAft>
                <a:spcPts val="0"/>
              </a:spcAft>
              <a:buClr>
                <a:srgbClr val="151515"/>
              </a:buClr>
              <a:buSzPts val="1000"/>
              <a:buFont typeface="Arial"/>
              <a:buChar char="●"/>
            </a:pPr>
            <a:r>
              <a:rPr lang="en" sz="1000">
                <a:solidFill>
                  <a:srgbClr val="151515"/>
                </a:solidFill>
                <a:highlight>
                  <a:srgbClr val="FFFFFF"/>
                </a:highlight>
                <a:latin typeface="Arial"/>
                <a:ea typeface="Arial"/>
                <a:cs typeface="Arial"/>
                <a:sym typeface="Arial"/>
              </a:rPr>
              <a:t>In the case of Just Stop Oil: </a:t>
            </a:r>
            <a:endParaRPr sz="1000">
              <a:solidFill>
                <a:srgbClr val="151515"/>
              </a:solidFill>
              <a:highlight>
                <a:srgbClr val="FFFFFF"/>
              </a:highlight>
              <a:latin typeface="Arial"/>
              <a:ea typeface="Arial"/>
              <a:cs typeface="Arial"/>
              <a:sym typeface="Arial"/>
            </a:endParaRPr>
          </a:p>
          <a:p>
            <a:pPr marL="914400" lvl="1" indent="-292100" algn="l" rtl="0">
              <a:lnSpc>
                <a:spcPct val="115000"/>
              </a:lnSpc>
              <a:spcBef>
                <a:spcPts val="0"/>
              </a:spcBef>
              <a:spcAft>
                <a:spcPts val="0"/>
              </a:spcAft>
              <a:buClr>
                <a:srgbClr val="151515"/>
              </a:buClr>
              <a:buSzPts val="1000"/>
              <a:buFont typeface="Arial"/>
              <a:buChar char="○"/>
            </a:pPr>
            <a:r>
              <a:rPr lang="en" sz="1000">
                <a:solidFill>
                  <a:srgbClr val="151515"/>
                </a:solidFill>
                <a:highlight>
                  <a:srgbClr val="FFFFFF"/>
                </a:highlight>
                <a:latin typeface="Arial"/>
                <a:ea typeface="Arial"/>
                <a:cs typeface="Arial"/>
                <a:sym typeface="Arial"/>
              </a:rPr>
              <a:t>The founder switched protest tactics when the group did not get much attention from blockading oil terminals, an action that is explicitly tied to their goals. </a:t>
            </a:r>
            <a:endParaRPr sz="1000">
              <a:solidFill>
                <a:srgbClr val="151515"/>
              </a:solidFill>
              <a:highlight>
                <a:srgbClr val="FFFFFF"/>
              </a:highlight>
              <a:latin typeface="Arial"/>
              <a:ea typeface="Arial"/>
              <a:cs typeface="Arial"/>
              <a:sym typeface="Arial"/>
            </a:endParaRPr>
          </a:p>
          <a:p>
            <a:pPr marL="457200" lvl="0" indent="-292100" algn="l" rtl="0">
              <a:lnSpc>
                <a:spcPct val="115000"/>
              </a:lnSpc>
              <a:spcBef>
                <a:spcPts val="0"/>
              </a:spcBef>
              <a:spcAft>
                <a:spcPts val="0"/>
              </a:spcAft>
              <a:buClr>
                <a:srgbClr val="151515"/>
              </a:buClr>
              <a:buSzPts val="1000"/>
              <a:buFont typeface="Arial"/>
              <a:buChar char="●"/>
            </a:pPr>
            <a:r>
              <a:rPr lang="en" sz="1000">
                <a:solidFill>
                  <a:srgbClr val="151515"/>
                </a:solidFill>
                <a:highlight>
                  <a:srgbClr val="FFFFFF"/>
                </a:highlight>
                <a:latin typeface="Arial"/>
                <a:ea typeface="Arial"/>
                <a:cs typeface="Arial"/>
                <a:sym typeface="Arial"/>
              </a:rPr>
              <a:t>None of the works targeted had lasting damage as many are covered by glass. </a:t>
            </a:r>
            <a:endParaRPr sz="1000">
              <a:solidFill>
                <a:srgbClr val="151515"/>
              </a:solidFill>
              <a:highlight>
                <a:srgbClr val="FFFFFF"/>
              </a:highlight>
              <a:latin typeface="Arial"/>
              <a:ea typeface="Arial"/>
              <a:cs typeface="Arial"/>
              <a:sym typeface="Arial"/>
            </a:endParaRPr>
          </a:p>
          <a:p>
            <a:pPr marL="457200" lvl="0" indent="-292100" algn="l" rtl="0">
              <a:lnSpc>
                <a:spcPct val="115000"/>
              </a:lnSpc>
              <a:spcBef>
                <a:spcPts val="0"/>
              </a:spcBef>
              <a:spcAft>
                <a:spcPts val="0"/>
              </a:spcAft>
              <a:buClr>
                <a:srgbClr val="151515"/>
              </a:buClr>
              <a:buSzPts val="1000"/>
              <a:buFont typeface="Arial"/>
              <a:buChar char="●"/>
            </a:pPr>
            <a:r>
              <a:rPr lang="en" sz="1000">
                <a:solidFill>
                  <a:srgbClr val="151515"/>
                </a:solidFill>
                <a:highlight>
                  <a:srgbClr val="FFFFFF"/>
                </a:highlight>
                <a:latin typeface="Arial"/>
                <a:ea typeface="Arial"/>
                <a:cs typeface="Arial"/>
                <a:sym typeface="Arial"/>
              </a:rPr>
              <a:t>Activists are targeting these famous works not to destroy them, but to draw media attention to the lasting damage of the climate crisis.</a:t>
            </a:r>
            <a:endParaRPr sz="1000">
              <a:solidFill>
                <a:srgbClr val="151515"/>
              </a:solidFill>
              <a:highlight>
                <a:srgbClr val="FFFFFF"/>
              </a:highlight>
              <a:latin typeface="Arial"/>
              <a:ea typeface="Arial"/>
              <a:cs typeface="Arial"/>
              <a:sym typeface="Arial"/>
            </a:endParaRPr>
          </a:p>
          <a:p>
            <a:pPr marL="457200" lvl="0" indent="-292100" algn="l" rtl="0">
              <a:lnSpc>
                <a:spcPct val="100000"/>
              </a:lnSpc>
              <a:spcBef>
                <a:spcPts val="0"/>
              </a:spcBef>
              <a:spcAft>
                <a:spcPts val="0"/>
              </a:spcAft>
              <a:buClr>
                <a:srgbClr val="151515"/>
              </a:buClr>
              <a:buSzPts val="1000"/>
              <a:buFont typeface="Arial"/>
              <a:buChar char="●"/>
            </a:pPr>
            <a:r>
              <a:rPr lang="en" sz="1000">
                <a:solidFill>
                  <a:srgbClr val="151515"/>
                </a:solidFill>
                <a:highlight>
                  <a:srgbClr val="FFFFFF"/>
                </a:highlight>
                <a:latin typeface="Arial"/>
                <a:ea typeface="Arial"/>
                <a:cs typeface="Arial"/>
                <a:sym typeface="Arial"/>
              </a:rPr>
              <a:t>A Time Magazine survey examined the effects of these non-violent, disruptive actions.</a:t>
            </a:r>
            <a:endParaRPr sz="1000">
              <a:solidFill>
                <a:srgbClr val="151515"/>
              </a:solidFill>
              <a:highlight>
                <a:srgbClr val="FFFFFF"/>
              </a:highlight>
              <a:latin typeface="Arial"/>
              <a:ea typeface="Arial"/>
              <a:cs typeface="Arial"/>
              <a:sym typeface="Arial"/>
            </a:endParaRPr>
          </a:p>
          <a:p>
            <a:pPr marL="914400" lvl="1" indent="-292100" algn="l" rtl="0">
              <a:lnSpc>
                <a:spcPct val="100000"/>
              </a:lnSpc>
              <a:spcBef>
                <a:spcPts val="0"/>
              </a:spcBef>
              <a:spcAft>
                <a:spcPts val="0"/>
              </a:spcAft>
              <a:buClr>
                <a:srgbClr val="151515"/>
              </a:buClr>
              <a:buSzPts val="1000"/>
              <a:buFont typeface="Arial"/>
              <a:buChar char="○"/>
            </a:pPr>
            <a:r>
              <a:rPr lang="en" sz="1000">
                <a:solidFill>
                  <a:srgbClr val="151515"/>
                </a:solidFill>
                <a:highlight>
                  <a:srgbClr val="FFFFFF"/>
                </a:highlight>
                <a:latin typeface="Arial"/>
                <a:ea typeface="Arial"/>
                <a:cs typeface="Arial"/>
                <a:sym typeface="Arial"/>
              </a:rPr>
              <a:t>Younger respondents (aged 18 to 29) were less likely to decrease their support to address climate change compared to the oldest (aged 65 and over) respondents.</a:t>
            </a:r>
            <a:endParaRPr sz="1000">
              <a:solidFill>
                <a:srgbClr val="151515"/>
              </a:solidFill>
              <a:highlight>
                <a:srgbClr val="FFFFFF"/>
              </a:highlight>
              <a:latin typeface="Arial"/>
              <a:ea typeface="Arial"/>
              <a:cs typeface="Arial"/>
              <a:sym typeface="Arial"/>
            </a:endParaRPr>
          </a:p>
          <a:p>
            <a:pPr marL="914400" lvl="1" indent="-292100" algn="l" rtl="0">
              <a:lnSpc>
                <a:spcPct val="100000"/>
              </a:lnSpc>
              <a:spcBef>
                <a:spcPts val="0"/>
              </a:spcBef>
              <a:spcAft>
                <a:spcPts val="0"/>
              </a:spcAft>
              <a:buClr>
                <a:srgbClr val="151515"/>
              </a:buClr>
              <a:buSzPts val="1000"/>
              <a:buFont typeface="Arial"/>
              <a:buChar char="○"/>
            </a:pPr>
            <a:r>
              <a:rPr lang="en" sz="1000">
                <a:solidFill>
                  <a:srgbClr val="151515"/>
                </a:solidFill>
                <a:highlight>
                  <a:srgbClr val="FFFFFF"/>
                </a:highlight>
                <a:latin typeface="Arial"/>
                <a:ea typeface="Arial"/>
                <a:cs typeface="Arial"/>
                <a:sym typeface="Arial"/>
              </a:rPr>
              <a:t>However, all age groups showed decreased support for the movement.</a:t>
            </a:r>
            <a:endParaRPr sz="1000">
              <a:solidFill>
                <a:srgbClr val="151515"/>
              </a:solidFill>
              <a:highlight>
                <a:srgbClr val="FFFFFF"/>
              </a:highlight>
              <a:latin typeface="Arial"/>
              <a:ea typeface="Arial"/>
              <a:cs typeface="Arial"/>
              <a:sym typeface="Arial"/>
            </a:endParaRPr>
          </a:p>
          <a:p>
            <a:pPr marL="457200" lvl="0" indent="-292100" algn="l" rtl="0">
              <a:lnSpc>
                <a:spcPct val="100000"/>
              </a:lnSpc>
              <a:spcBef>
                <a:spcPts val="0"/>
              </a:spcBef>
              <a:spcAft>
                <a:spcPts val="0"/>
              </a:spcAft>
              <a:buClr>
                <a:srgbClr val="151515"/>
              </a:buClr>
              <a:buSzPts val="1000"/>
              <a:buFont typeface="Arial"/>
              <a:buChar char="●"/>
            </a:pPr>
            <a:r>
              <a:rPr lang="en" sz="1000">
                <a:solidFill>
                  <a:srgbClr val="151515"/>
                </a:solidFill>
                <a:highlight>
                  <a:srgbClr val="FFFFFF"/>
                </a:highlight>
                <a:latin typeface="Arial"/>
                <a:ea typeface="Arial"/>
                <a:cs typeface="Arial"/>
                <a:sym typeface="Arial"/>
              </a:rPr>
              <a:t>In response to these protests, UK Prime Minister Rishi Sunak signed the new Public Order Bill, which would punish the act of gluing oneself to objects or buildings, or blocking transport by six months in prison.</a:t>
            </a:r>
            <a:endParaRPr sz="1000">
              <a:solidFill>
                <a:srgbClr val="151515"/>
              </a:solidFill>
              <a:highlight>
                <a:srgbClr val="FFFFFF"/>
              </a:highlight>
              <a:latin typeface="Arial"/>
              <a:ea typeface="Arial"/>
              <a:cs typeface="Arial"/>
              <a:sym typeface="Arial"/>
            </a:endParaRPr>
          </a:p>
        </p:txBody>
      </p:sp>
      <p:pic>
        <p:nvPicPr>
          <p:cNvPr id="150" name="Google Shape;150;p8" descr="Over the past few months, activists have targeted priceless works of art to call attention to the climate crisis. These viral moments are grabbing attention, but is the message getting through? We look at how these protests could be both helping and hurting in the fight against climate change.&#10;&#10;Stream your PBS favorites with the PBS app: https://to.pbs.org/2Jb8twG&#10;Find more from PBS NewsHour at https://www.pbs.org/newshour&#10;Subscribe to our YouTube channel: https://bit.ly/2HfsCD6&#10;&#10;Follow us:&#10;Facebook: http://www.pbs.org/newshour&#10;Twitter: http://www.twitter.com/newshour&#10;Instagram: http://www.instagram.com/newshour&#10;&#10;Subscribe:&#10;PBS NewsHour podcasts: https://www.pbs.org/newshour/podcasts&#10;Newsletters: https://www.pbs.org/newshour/subscribe" title="Why activists are targeting famous art to protest climate change">
            <a:hlinkClick r:id="rId3"/>
          </p:cNvPr>
          <p:cNvPicPr preferRelativeResize="0"/>
          <p:nvPr/>
        </p:nvPicPr>
        <p:blipFill rotWithShape="1">
          <a:blip r:embed="rId4">
            <a:alphaModFix/>
          </a:blip>
          <a:srcRect/>
          <a:stretch/>
        </p:blipFill>
        <p:spPr>
          <a:xfrm>
            <a:off x="0" y="1352625"/>
            <a:ext cx="4627659" cy="2603050"/>
          </a:xfrm>
          <a:prstGeom prst="rect">
            <a:avLst/>
          </a:prstGeom>
          <a:noFill/>
          <a:ln>
            <a:noFill/>
          </a:ln>
        </p:spPr>
      </p:pic>
      <p:sp>
        <p:nvSpPr>
          <p:cNvPr id="151" name="Google Shape;151;p8"/>
          <p:cNvSpPr txBox="1"/>
          <p:nvPr/>
        </p:nvSpPr>
        <p:spPr>
          <a:xfrm>
            <a:off x="-177000" y="3955675"/>
            <a:ext cx="4851900" cy="874200"/>
          </a:xfrm>
          <a:prstGeom prst="rect">
            <a:avLst/>
          </a:prstGeom>
          <a:noFill/>
          <a:ln>
            <a:noFill/>
          </a:ln>
        </p:spPr>
        <p:txBody>
          <a:bodyPr spcFirstLastPara="1" wrap="square" lIns="91425" tIns="91425" rIns="91425" bIns="91425" anchor="t" anchorCtr="0">
            <a:spAutoFit/>
          </a:bodyPr>
          <a:lstStyle/>
          <a:p>
            <a:pPr marL="457200" marR="0" lvl="0" indent="-279400" algn="l" rtl="0">
              <a:lnSpc>
                <a:spcPct val="115000"/>
              </a:lnSpc>
              <a:spcBef>
                <a:spcPts val="0"/>
              </a:spcBef>
              <a:spcAft>
                <a:spcPts val="0"/>
              </a:spcAft>
              <a:buClr>
                <a:srgbClr val="151515"/>
              </a:buClr>
              <a:buSzPts val="800"/>
              <a:buFont typeface="Arial"/>
              <a:buChar char="●"/>
            </a:pPr>
            <a:r>
              <a:rPr lang="en" sz="800" b="0" i="0" u="none" strike="noStrike" cap="none">
                <a:solidFill>
                  <a:srgbClr val="151515"/>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Extinction Rebellion</a:t>
            </a:r>
            <a:r>
              <a:rPr lang="en" sz="800" b="0" i="0" u="none" strike="noStrike" cap="none">
                <a:solidFill>
                  <a:srgbClr val="151515"/>
                </a:solidFill>
                <a:latin typeface="Arial"/>
                <a:ea typeface="Arial"/>
                <a:cs typeface="Arial"/>
                <a:sym typeface="Arial"/>
              </a:rPr>
              <a:t>: uses nonviolent civil disobedience to compel government action in the climate system.</a:t>
            </a:r>
            <a:endParaRPr sz="800" b="0" i="0" u="none" strike="noStrike" cap="none">
              <a:solidFill>
                <a:srgbClr val="151515"/>
              </a:solidFill>
              <a:latin typeface="Arial"/>
              <a:ea typeface="Arial"/>
              <a:cs typeface="Arial"/>
              <a:sym typeface="Arial"/>
            </a:endParaRPr>
          </a:p>
          <a:p>
            <a:pPr marL="457200" marR="0" lvl="0" indent="-279400" algn="l" rtl="0">
              <a:lnSpc>
                <a:spcPct val="115000"/>
              </a:lnSpc>
              <a:spcBef>
                <a:spcPts val="0"/>
              </a:spcBef>
              <a:spcAft>
                <a:spcPts val="0"/>
              </a:spcAft>
              <a:buClr>
                <a:srgbClr val="151515"/>
              </a:buClr>
              <a:buSzPts val="800"/>
              <a:buFont typeface="Arial"/>
              <a:buChar char="●"/>
            </a:pPr>
            <a:r>
              <a:rPr lang="en" sz="800" b="0" i="0" u="none" strike="noStrike" cap="none">
                <a:solidFill>
                  <a:srgbClr val="151515"/>
                </a:solidFill>
                <a:latin typeface="Arial"/>
                <a:ea typeface="Arial"/>
                <a:cs typeface="Arial"/>
                <a:sym typeface="Arial"/>
              </a:rPr>
              <a:t>Stop Fossil Fuel Subsidies: use various tactics to halt any new fossil fuel projects in the UK. </a:t>
            </a:r>
            <a:endParaRPr sz="800" b="0" i="0" u="none" strike="noStrike" cap="none">
              <a:solidFill>
                <a:srgbClr val="151515"/>
              </a:solidFill>
              <a:latin typeface="Arial"/>
              <a:ea typeface="Arial"/>
              <a:cs typeface="Arial"/>
              <a:sym typeface="Arial"/>
            </a:endParaRPr>
          </a:p>
          <a:p>
            <a:pPr marL="457200" marR="0" lvl="0" indent="-279400" algn="l" rtl="0">
              <a:lnSpc>
                <a:spcPct val="115000"/>
              </a:lnSpc>
              <a:spcBef>
                <a:spcPts val="0"/>
              </a:spcBef>
              <a:spcAft>
                <a:spcPts val="0"/>
              </a:spcAft>
              <a:buClr>
                <a:srgbClr val="151515"/>
              </a:buClr>
              <a:buSzPts val="800"/>
              <a:buFont typeface="Arial"/>
              <a:buChar char="●"/>
            </a:pPr>
            <a:r>
              <a:rPr lang="en" sz="800" b="0" i="0" u="none" strike="noStrike" cap="none">
                <a:solidFill>
                  <a:srgbClr val="151515"/>
                </a:solidFill>
                <a:latin typeface="Arial"/>
                <a:ea typeface="Arial"/>
                <a:cs typeface="Arial"/>
                <a:sym typeface="Arial"/>
              </a:rPr>
              <a:t>Last Generation: aim to combat climate changes by blocking various roads &amp; highways. </a:t>
            </a:r>
            <a:endParaRPr sz="800" b="0" i="0" u="none" strike="noStrike" cap="none">
              <a:solidFill>
                <a:srgbClr val="151515"/>
              </a:solidFill>
              <a:latin typeface="Arial"/>
              <a:ea typeface="Arial"/>
              <a:cs typeface="Arial"/>
              <a:sym typeface="Arial"/>
            </a:endParaRPr>
          </a:p>
          <a:p>
            <a:pPr marL="914400" marR="0" lvl="1" indent="-279400" algn="l" rtl="0">
              <a:lnSpc>
                <a:spcPct val="115000"/>
              </a:lnSpc>
              <a:spcBef>
                <a:spcPts val="0"/>
              </a:spcBef>
              <a:spcAft>
                <a:spcPts val="0"/>
              </a:spcAft>
              <a:buClr>
                <a:srgbClr val="151515"/>
              </a:buClr>
              <a:buSzPts val="800"/>
              <a:buFont typeface="Arial"/>
              <a:buChar char="○"/>
            </a:pPr>
            <a:r>
              <a:rPr lang="en" sz="800" b="0" i="0" u="none" strike="noStrike" cap="none">
                <a:solidFill>
                  <a:srgbClr val="151515"/>
                </a:solidFill>
                <a:latin typeface="Arial"/>
                <a:ea typeface="Arial"/>
                <a:cs typeface="Arial"/>
                <a:sym typeface="Arial"/>
              </a:rPr>
              <a:t>Last year, protesters conducted 276 road blockades in Germany. </a:t>
            </a:r>
            <a:endParaRPr sz="1300" b="0" i="0" u="none" strike="noStrike" cap="none">
              <a:solidFill>
                <a:srgbClr val="000000"/>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0" y="41650"/>
            <a:ext cx="3300900" cy="1787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600"/>
              <a:buNone/>
            </a:pPr>
            <a:r>
              <a:rPr lang="en"/>
              <a:t>Ecological Art </a:t>
            </a:r>
            <a:endParaRPr/>
          </a:p>
        </p:txBody>
      </p:sp>
      <p:sp>
        <p:nvSpPr>
          <p:cNvPr id="157" name="Google Shape;157;p9"/>
          <p:cNvSpPr txBox="1">
            <a:spLocks noGrp="1"/>
          </p:cNvSpPr>
          <p:nvPr>
            <p:ph type="body" idx="2"/>
          </p:nvPr>
        </p:nvSpPr>
        <p:spPr>
          <a:xfrm>
            <a:off x="4593850" y="41650"/>
            <a:ext cx="4550100" cy="501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300"/>
              <a:buNone/>
            </a:pPr>
            <a:r>
              <a:rPr lang="en" sz="1200">
                <a:solidFill>
                  <a:srgbClr val="151515"/>
                </a:solidFill>
                <a:latin typeface="Arial"/>
                <a:ea typeface="Arial"/>
                <a:cs typeface="Arial"/>
                <a:sym typeface="Arial"/>
              </a:rPr>
              <a:t>Question: How do you move people past their fatigue and grief, and galvanize action?</a:t>
            </a:r>
            <a:endParaRPr sz="1200">
              <a:solidFill>
                <a:srgbClr val="151515"/>
              </a:solidFill>
              <a:latin typeface="Arial"/>
              <a:ea typeface="Arial"/>
              <a:cs typeface="Arial"/>
              <a:sym typeface="Arial"/>
            </a:endParaRPr>
          </a:p>
          <a:p>
            <a:pPr marL="457200" lvl="0" indent="-304800" algn="l" rtl="0">
              <a:lnSpc>
                <a:spcPct val="100000"/>
              </a:lnSpc>
              <a:spcBef>
                <a:spcPts val="100"/>
              </a:spcBef>
              <a:spcAft>
                <a:spcPts val="0"/>
              </a:spcAft>
              <a:buClr>
                <a:srgbClr val="151515"/>
              </a:buClr>
              <a:buSzPts val="1200"/>
              <a:buFont typeface="Arial"/>
              <a:buChar char="●"/>
            </a:pPr>
            <a:r>
              <a:rPr lang="en" sz="1200" b="1" u="sng">
                <a:solidFill>
                  <a:srgbClr val="151515"/>
                </a:solidFill>
                <a:highlight>
                  <a:srgbClr val="FFFFFF"/>
                </a:highlight>
                <a:latin typeface="Arial"/>
                <a:ea typeface="Arial"/>
                <a:cs typeface="Arial"/>
                <a:sym typeface="Arial"/>
              </a:rPr>
              <a:t>Ecological art</a:t>
            </a:r>
            <a:r>
              <a:rPr lang="en" sz="1200" u="sng">
                <a:solidFill>
                  <a:srgbClr val="151515"/>
                </a:solidFill>
                <a:highlight>
                  <a:srgbClr val="FFFFFF"/>
                </a:highlight>
                <a:latin typeface="Arial"/>
                <a:ea typeface="Arial"/>
                <a:cs typeface="Arial"/>
                <a:sym typeface="Arial"/>
              </a:rPr>
              <a:t> i</a:t>
            </a:r>
            <a:r>
              <a:rPr lang="en" sz="1200">
                <a:solidFill>
                  <a:srgbClr val="151515"/>
                </a:solidFill>
                <a:highlight>
                  <a:srgbClr val="FFFFFF"/>
                </a:highlight>
                <a:latin typeface="Arial"/>
                <a:ea typeface="Arial"/>
                <a:cs typeface="Arial"/>
                <a:sym typeface="Arial"/>
              </a:rPr>
              <a:t>s a genre and artistic practice that seeks to preserve and vitalize the resources of Earth.</a:t>
            </a:r>
            <a:endParaRPr sz="1200">
              <a:solidFill>
                <a:srgbClr val="151515"/>
              </a:solidFill>
              <a:highlight>
                <a:srgbClr val="FFFFFF"/>
              </a:highlight>
              <a:latin typeface="Arial"/>
              <a:ea typeface="Arial"/>
              <a:cs typeface="Arial"/>
              <a:sym typeface="Arial"/>
            </a:endParaRPr>
          </a:p>
          <a:p>
            <a:pPr marL="457200" lvl="0" indent="-304800" algn="l" rtl="0">
              <a:lnSpc>
                <a:spcPct val="100000"/>
              </a:lnSpc>
              <a:spcBef>
                <a:spcPts val="100"/>
              </a:spcBef>
              <a:spcAft>
                <a:spcPts val="0"/>
              </a:spcAft>
              <a:buClr>
                <a:srgbClr val="151515"/>
              </a:buClr>
              <a:buSzPts val="1200"/>
              <a:buFont typeface="Arial"/>
              <a:buChar char="●"/>
            </a:pPr>
            <a:r>
              <a:rPr lang="en" sz="1200">
                <a:solidFill>
                  <a:srgbClr val="151515"/>
                </a:solidFill>
                <a:highlight>
                  <a:srgbClr val="FFFFFF"/>
                </a:highlight>
                <a:latin typeface="Arial"/>
                <a:ea typeface="Arial"/>
                <a:cs typeface="Arial"/>
                <a:sym typeface="Arial"/>
              </a:rPr>
              <a:t>It also addresses politics, culture, economics, ethics and aesthetics as they impact the conditions of ecosystems.</a:t>
            </a:r>
            <a:endParaRPr sz="1200" baseline="30000">
              <a:solidFill>
                <a:srgbClr val="151515"/>
              </a:solidFill>
              <a:highlight>
                <a:srgbClr val="FFFFFF"/>
              </a:highlight>
              <a:latin typeface="Arial"/>
              <a:ea typeface="Arial"/>
              <a:cs typeface="Arial"/>
              <a:sym typeface="Arial"/>
            </a:endParaRPr>
          </a:p>
          <a:p>
            <a:pPr marL="457200" lvl="0" indent="-304800" algn="l" rtl="0">
              <a:lnSpc>
                <a:spcPct val="100000"/>
              </a:lnSpc>
              <a:spcBef>
                <a:spcPts val="100"/>
              </a:spcBef>
              <a:spcAft>
                <a:spcPts val="0"/>
              </a:spcAft>
              <a:buClr>
                <a:srgbClr val="151515"/>
              </a:buClr>
              <a:buSzPts val="1200"/>
              <a:buFont typeface="Arial"/>
              <a:buChar char="●"/>
            </a:pPr>
            <a:r>
              <a:rPr lang="en" sz="1200">
                <a:solidFill>
                  <a:srgbClr val="151515"/>
                </a:solidFill>
                <a:highlight>
                  <a:srgbClr val="FFFFFF"/>
                </a:highlight>
                <a:latin typeface="Arial"/>
                <a:ea typeface="Arial"/>
                <a:cs typeface="Arial"/>
                <a:sym typeface="Arial"/>
              </a:rPr>
              <a:t>Practitioners include artists, scientists, philosophers and activists who often collaborate on restoration, remediation and public awareness projects.</a:t>
            </a:r>
            <a:endParaRPr sz="1200">
              <a:solidFill>
                <a:srgbClr val="151515"/>
              </a:solidFill>
              <a:highlight>
                <a:srgbClr val="FFFFFF"/>
              </a:highlight>
              <a:latin typeface="Arial"/>
              <a:ea typeface="Arial"/>
              <a:cs typeface="Arial"/>
              <a:sym typeface="Arial"/>
            </a:endParaRPr>
          </a:p>
          <a:p>
            <a:pPr marL="0" lvl="0" indent="0" algn="l" rtl="0">
              <a:lnSpc>
                <a:spcPct val="100000"/>
              </a:lnSpc>
              <a:spcBef>
                <a:spcPts val="100"/>
              </a:spcBef>
              <a:spcAft>
                <a:spcPts val="0"/>
              </a:spcAft>
              <a:buSzPts val="1300"/>
              <a:buNone/>
            </a:pPr>
            <a:endParaRPr sz="1200">
              <a:solidFill>
                <a:srgbClr val="151515"/>
              </a:solidFill>
              <a:highlight>
                <a:srgbClr val="FFFFFF"/>
              </a:highlight>
              <a:latin typeface="Arial"/>
              <a:ea typeface="Arial"/>
              <a:cs typeface="Arial"/>
              <a:sym typeface="Arial"/>
            </a:endParaRPr>
          </a:p>
          <a:p>
            <a:pPr marL="0" lvl="0" indent="0" algn="l" rtl="0">
              <a:lnSpc>
                <a:spcPct val="100000"/>
              </a:lnSpc>
              <a:spcBef>
                <a:spcPts val="100"/>
              </a:spcBef>
              <a:spcAft>
                <a:spcPts val="0"/>
              </a:spcAft>
              <a:buSzPts val="1300"/>
              <a:buNone/>
            </a:pPr>
            <a:r>
              <a:rPr lang="en" sz="1200">
                <a:solidFill>
                  <a:srgbClr val="151515"/>
                </a:solidFill>
                <a:highlight>
                  <a:srgbClr val="FFFFFF"/>
                </a:highlight>
                <a:latin typeface="Arial"/>
                <a:ea typeface="Arial"/>
                <a:cs typeface="Arial"/>
                <a:sym typeface="Arial"/>
              </a:rPr>
              <a:t>Artists within this field adhere to the following principles:</a:t>
            </a:r>
            <a:endParaRPr sz="1200" baseline="30000">
              <a:solidFill>
                <a:srgbClr val="151515"/>
              </a:solidFill>
              <a:highlight>
                <a:srgbClr val="FFFFFF"/>
              </a:highlight>
              <a:latin typeface="Arial"/>
              <a:ea typeface="Arial"/>
              <a:cs typeface="Arial"/>
              <a:sym typeface="Arial"/>
            </a:endParaRPr>
          </a:p>
          <a:p>
            <a:pPr marL="0" lvl="0" indent="0" algn="l" rtl="0">
              <a:lnSpc>
                <a:spcPct val="100000"/>
              </a:lnSpc>
              <a:spcBef>
                <a:spcPts val="100"/>
              </a:spcBef>
              <a:spcAft>
                <a:spcPts val="0"/>
              </a:spcAft>
              <a:buSzPts val="1300"/>
              <a:buNone/>
            </a:pPr>
            <a:endParaRPr sz="1200" baseline="30000">
              <a:solidFill>
                <a:srgbClr val="151515"/>
              </a:solidFill>
              <a:highlight>
                <a:srgbClr val="FFFFFF"/>
              </a:highlight>
              <a:latin typeface="Arial"/>
              <a:ea typeface="Arial"/>
              <a:cs typeface="Arial"/>
              <a:sym typeface="Arial"/>
            </a:endParaRPr>
          </a:p>
          <a:p>
            <a:pPr marL="457200" lvl="0" indent="-304800" algn="l" rtl="0">
              <a:lnSpc>
                <a:spcPct val="100000"/>
              </a:lnSpc>
              <a:spcBef>
                <a:spcPts val="100"/>
              </a:spcBef>
              <a:spcAft>
                <a:spcPts val="0"/>
              </a:spcAft>
              <a:buClr>
                <a:srgbClr val="151515"/>
              </a:buClr>
              <a:buSzPts val="1200"/>
              <a:buFont typeface="Arial"/>
              <a:buAutoNum type="arabicPeriod"/>
            </a:pPr>
            <a:r>
              <a:rPr lang="en" sz="1200" i="1">
                <a:solidFill>
                  <a:srgbClr val="151515"/>
                </a:solidFill>
                <a:highlight>
                  <a:srgbClr val="FFFFFF"/>
                </a:highlight>
                <a:latin typeface="Arial"/>
                <a:ea typeface="Arial"/>
                <a:cs typeface="Arial"/>
                <a:sym typeface="Arial"/>
              </a:rPr>
              <a:t>Focus</a:t>
            </a:r>
            <a:r>
              <a:rPr lang="en" sz="1200">
                <a:solidFill>
                  <a:srgbClr val="151515"/>
                </a:solidFill>
                <a:highlight>
                  <a:srgbClr val="FFFFFF"/>
                </a:highlight>
                <a:latin typeface="Arial"/>
                <a:ea typeface="Arial"/>
                <a:cs typeface="Arial"/>
                <a:sym typeface="Arial"/>
              </a:rPr>
              <a:t> on the web of interrelationships in our environment—on the physical, biological, cultural, political, and historical aspects of ecological systems.</a:t>
            </a:r>
            <a:endParaRPr sz="1200" i="1">
              <a:solidFill>
                <a:srgbClr val="151515"/>
              </a:solidFill>
              <a:highlight>
                <a:srgbClr val="FFFFFF"/>
              </a:highlight>
              <a:latin typeface="Arial"/>
              <a:ea typeface="Arial"/>
              <a:cs typeface="Arial"/>
              <a:sym typeface="Arial"/>
            </a:endParaRPr>
          </a:p>
          <a:p>
            <a:pPr marL="457200" lvl="0" indent="-304800" algn="l" rtl="0">
              <a:lnSpc>
                <a:spcPct val="100000"/>
              </a:lnSpc>
              <a:spcBef>
                <a:spcPts val="0"/>
              </a:spcBef>
              <a:spcAft>
                <a:spcPts val="0"/>
              </a:spcAft>
              <a:buClr>
                <a:srgbClr val="151515"/>
              </a:buClr>
              <a:buSzPts val="1200"/>
              <a:buFont typeface="Arial"/>
              <a:buAutoNum type="arabicPeriod"/>
            </a:pPr>
            <a:r>
              <a:rPr lang="en" sz="1200" i="1">
                <a:solidFill>
                  <a:srgbClr val="151515"/>
                </a:solidFill>
                <a:highlight>
                  <a:srgbClr val="FFFFFF"/>
                </a:highlight>
                <a:latin typeface="Arial"/>
                <a:ea typeface="Arial"/>
                <a:cs typeface="Arial"/>
                <a:sym typeface="Arial"/>
              </a:rPr>
              <a:t>Create</a:t>
            </a:r>
            <a:r>
              <a:rPr lang="en" sz="1200">
                <a:solidFill>
                  <a:srgbClr val="151515"/>
                </a:solidFill>
                <a:highlight>
                  <a:srgbClr val="FFFFFF"/>
                </a:highlight>
                <a:latin typeface="Arial"/>
                <a:ea typeface="Arial"/>
                <a:cs typeface="Arial"/>
                <a:sym typeface="Arial"/>
              </a:rPr>
              <a:t> works that employ natural materials or engage with environmental forces such as wind, water, or sunlight. </a:t>
            </a:r>
            <a:endParaRPr sz="1200" i="1">
              <a:solidFill>
                <a:srgbClr val="151515"/>
              </a:solidFill>
              <a:highlight>
                <a:srgbClr val="FFFFFF"/>
              </a:highlight>
              <a:latin typeface="Arial"/>
              <a:ea typeface="Arial"/>
              <a:cs typeface="Arial"/>
              <a:sym typeface="Arial"/>
            </a:endParaRPr>
          </a:p>
          <a:p>
            <a:pPr marL="457200" lvl="0" indent="-304800" algn="l" rtl="0">
              <a:lnSpc>
                <a:spcPct val="100000"/>
              </a:lnSpc>
              <a:spcBef>
                <a:spcPts val="0"/>
              </a:spcBef>
              <a:spcAft>
                <a:spcPts val="0"/>
              </a:spcAft>
              <a:buClr>
                <a:srgbClr val="151515"/>
              </a:buClr>
              <a:buSzPts val="1200"/>
              <a:buFont typeface="Arial"/>
              <a:buAutoNum type="arabicPeriod"/>
            </a:pPr>
            <a:r>
              <a:rPr lang="en" sz="1200" i="1">
                <a:solidFill>
                  <a:srgbClr val="151515"/>
                </a:solidFill>
                <a:highlight>
                  <a:srgbClr val="FFFFFF"/>
                </a:highlight>
                <a:latin typeface="Arial"/>
                <a:ea typeface="Arial"/>
                <a:cs typeface="Arial"/>
                <a:sym typeface="Arial"/>
              </a:rPr>
              <a:t>Reclaim</a:t>
            </a:r>
            <a:r>
              <a:rPr lang="en" sz="1200">
                <a:solidFill>
                  <a:srgbClr val="151515"/>
                </a:solidFill>
                <a:highlight>
                  <a:srgbClr val="FFFFFF"/>
                </a:highlight>
                <a:latin typeface="Arial"/>
                <a:ea typeface="Arial"/>
                <a:cs typeface="Arial"/>
                <a:sym typeface="Arial"/>
              </a:rPr>
              <a:t>, restore, and remediate damaged environments.</a:t>
            </a:r>
            <a:endParaRPr sz="1200" i="1">
              <a:solidFill>
                <a:srgbClr val="151515"/>
              </a:solidFill>
              <a:highlight>
                <a:srgbClr val="FFFFFF"/>
              </a:highlight>
              <a:latin typeface="Arial"/>
              <a:ea typeface="Arial"/>
              <a:cs typeface="Arial"/>
              <a:sym typeface="Arial"/>
            </a:endParaRPr>
          </a:p>
          <a:p>
            <a:pPr marL="457200" lvl="0" indent="-304800" algn="l" rtl="0">
              <a:lnSpc>
                <a:spcPct val="100000"/>
              </a:lnSpc>
              <a:spcBef>
                <a:spcPts val="0"/>
              </a:spcBef>
              <a:spcAft>
                <a:spcPts val="0"/>
              </a:spcAft>
              <a:buClr>
                <a:srgbClr val="151515"/>
              </a:buClr>
              <a:buSzPts val="1200"/>
              <a:buFont typeface="Arial"/>
              <a:buAutoNum type="arabicPeriod"/>
            </a:pPr>
            <a:r>
              <a:rPr lang="en" sz="1200" i="1">
                <a:solidFill>
                  <a:srgbClr val="151515"/>
                </a:solidFill>
                <a:highlight>
                  <a:srgbClr val="FFFFFF"/>
                </a:highlight>
                <a:latin typeface="Arial"/>
                <a:ea typeface="Arial"/>
                <a:cs typeface="Arial"/>
                <a:sym typeface="Arial"/>
              </a:rPr>
              <a:t>Inform</a:t>
            </a:r>
            <a:r>
              <a:rPr lang="en" sz="1200">
                <a:solidFill>
                  <a:srgbClr val="151515"/>
                </a:solidFill>
                <a:highlight>
                  <a:srgbClr val="FFFFFF"/>
                </a:highlight>
                <a:latin typeface="Arial"/>
                <a:ea typeface="Arial"/>
                <a:cs typeface="Arial"/>
                <a:sym typeface="Arial"/>
              </a:rPr>
              <a:t> the public about ecological dynamics and the environmental problems we face.</a:t>
            </a:r>
            <a:endParaRPr sz="1200" i="1">
              <a:solidFill>
                <a:srgbClr val="151515"/>
              </a:solidFill>
              <a:highlight>
                <a:srgbClr val="FFFFFF"/>
              </a:highlight>
              <a:latin typeface="Arial"/>
              <a:ea typeface="Arial"/>
              <a:cs typeface="Arial"/>
              <a:sym typeface="Arial"/>
            </a:endParaRPr>
          </a:p>
          <a:p>
            <a:pPr marL="457200" lvl="0" indent="-304800" algn="l" rtl="0">
              <a:lnSpc>
                <a:spcPct val="100000"/>
              </a:lnSpc>
              <a:spcBef>
                <a:spcPts val="0"/>
              </a:spcBef>
              <a:spcAft>
                <a:spcPts val="0"/>
              </a:spcAft>
              <a:buClr>
                <a:srgbClr val="151515"/>
              </a:buClr>
              <a:buSzPts val="1200"/>
              <a:buFont typeface="Arial"/>
              <a:buAutoNum type="arabicPeriod"/>
            </a:pPr>
            <a:r>
              <a:rPr lang="en" sz="1200" i="1">
                <a:solidFill>
                  <a:srgbClr val="151515"/>
                </a:solidFill>
                <a:highlight>
                  <a:srgbClr val="FFFFFF"/>
                </a:highlight>
                <a:latin typeface="Arial"/>
                <a:ea typeface="Arial"/>
                <a:cs typeface="Arial"/>
                <a:sym typeface="Arial"/>
              </a:rPr>
              <a:t>Revise</a:t>
            </a:r>
            <a:r>
              <a:rPr lang="en" sz="1200">
                <a:solidFill>
                  <a:srgbClr val="151515"/>
                </a:solidFill>
                <a:highlight>
                  <a:srgbClr val="FFFFFF"/>
                </a:highlight>
                <a:latin typeface="Arial"/>
                <a:ea typeface="Arial"/>
                <a:cs typeface="Arial"/>
                <a:sym typeface="Arial"/>
              </a:rPr>
              <a:t> ecological relationships, creatively proposing new possibilities for coexistence, sustainability, and healing.</a:t>
            </a:r>
            <a:endParaRPr sz="1200" baseline="30000">
              <a:solidFill>
                <a:srgbClr val="151515"/>
              </a:solidFill>
              <a:highlight>
                <a:srgbClr val="FFFFFF"/>
              </a:highlight>
              <a:latin typeface="Arial"/>
              <a:ea typeface="Arial"/>
              <a:cs typeface="Arial"/>
              <a:sym typeface="Arial"/>
            </a:endParaRPr>
          </a:p>
          <a:p>
            <a:pPr marL="0" lvl="0" indent="0" algn="l" rtl="0">
              <a:lnSpc>
                <a:spcPct val="100000"/>
              </a:lnSpc>
              <a:spcBef>
                <a:spcPts val="100"/>
              </a:spcBef>
              <a:spcAft>
                <a:spcPts val="0"/>
              </a:spcAft>
              <a:buSzPts val="1300"/>
              <a:buNone/>
            </a:pPr>
            <a:endParaRPr sz="800">
              <a:solidFill>
                <a:srgbClr val="202122"/>
              </a:solidFill>
              <a:highlight>
                <a:srgbClr val="FFFFFF"/>
              </a:highlight>
              <a:latin typeface="Arial"/>
              <a:ea typeface="Arial"/>
              <a:cs typeface="Arial"/>
              <a:sym typeface="Arial"/>
            </a:endParaRPr>
          </a:p>
          <a:p>
            <a:pPr marL="0" lvl="0" indent="0" algn="l" rtl="0">
              <a:lnSpc>
                <a:spcPct val="100000"/>
              </a:lnSpc>
              <a:spcBef>
                <a:spcPts val="100"/>
              </a:spcBef>
              <a:spcAft>
                <a:spcPts val="100"/>
              </a:spcAft>
              <a:buSzPts val="1300"/>
              <a:buNone/>
            </a:pPr>
            <a:endParaRPr sz="800">
              <a:solidFill>
                <a:srgbClr val="252525"/>
              </a:solidFill>
              <a:highlight>
                <a:srgbClr val="FFFFFF"/>
              </a:highlight>
              <a:latin typeface="Arial"/>
              <a:ea typeface="Arial"/>
              <a:cs typeface="Arial"/>
              <a:sym typeface="Arial"/>
            </a:endParaRPr>
          </a:p>
        </p:txBody>
      </p:sp>
      <p:pic>
        <p:nvPicPr>
          <p:cNvPr id="158" name="Google Shape;158;p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45550"/>
            <a:ext cx="2981576" cy="1986475"/>
          </a:xfrm>
          <a:prstGeom prst="rect">
            <a:avLst/>
          </a:prstGeom>
          <a:noFill/>
          <a:ln>
            <a:noFill/>
          </a:ln>
        </p:spPr>
      </p:pic>
      <p:sp>
        <p:nvSpPr>
          <p:cNvPr id="159" name="Google Shape;159;p9"/>
          <p:cNvSpPr txBox="1"/>
          <p:nvPr/>
        </p:nvSpPr>
        <p:spPr>
          <a:xfrm>
            <a:off x="213575" y="2571750"/>
            <a:ext cx="21810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222222"/>
                </a:solidFill>
                <a:latin typeface="Arial"/>
                <a:ea typeface="Arial"/>
                <a:cs typeface="Arial"/>
                <a:sym typeface="Arial"/>
              </a:rPr>
              <a:t>In ‘Unhappily Ever After’ </a:t>
            </a:r>
            <a:r>
              <a:rPr lang="en" sz="800" b="0" i="0" u="sng" strike="noStrike" cap="none">
                <a:solidFill>
                  <a:schemeClr val="hlink"/>
                </a:solidFill>
                <a:latin typeface="Arial"/>
                <a:ea typeface="Arial"/>
                <a:cs typeface="Arial"/>
                <a:sym typeface="Arial"/>
                <a:hlinkClick r:id="rId4"/>
              </a:rPr>
              <a:t>Jeff Hong</a:t>
            </a:r>
            <a:r>
              <a:rPr lang="en" sz="800" b="0" i="0" u="none" strike="noStrike" cap="none">
                <a:solidFill>
                  <a:srgbClr val="222222"/>
                </a:solidFill>
                <a:latin typeface="Arial"/>
                <a:ea typeface="Arial"/>
                <a:cs typeface="Arial"/>
                <a:sym typeface="Arial"/>
              </a:rPr>
              <a:t> integrates famous Disney characters into realist situations of environmental degradation. </a:t>
            </a:r>
            <a:endParaRPr sz="1000" b="0" i="0" u="none" strike="noStrike" cap="none">
              <a:solidFill>
                <a:srgbClr val="000000"/>
              </a:solidFill>
              <a:latin typeface="Arial"/>
              <a:ea typeface="Arial"/>
              <a:cs typeface="Arial"/>
              <a:sym typeface="Arial"/>
            </a:endParaRPr>
          </a:p>
        </p:txBody>
      </p:sp>
      <p:pic>
        <p:nvPicPr>
          <p:cNvPr id="160" name="Google Shape;160;p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879046" y="2571750"/>
            <a:ext cx="1714804" cy="2559326"/>
          </a:xfrm>
          <a:prstGeom prst="rect">
            <a:avLst/>
          </a:prstGeom>
          <a:noFill/>
          <a:ln>
            <a:noFill/>
          </a:ln>
        </p:spPr>
      </p:pic>
      <p:sp>
        <p:nvSpPr>
          <p:cNvPr id="161" name="Google Shape;161;p9"/>
          <p:cNvSpPr txBox="1"/>
          <p:nvPr/>
        </p:nvSpPr>
        <p:spPr>
          <a:xfrm>
            <a:off x="950650" y="3991250"/>
            <a:ext cx="19284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222222"/>
                </a:solidFill>
                <a:latin typeface="Arial"/>
                <a:ea typeface="Arial"/>
                <a:cs typeface="Arial"/>
                <a:sym typeface="Arial"/>
              </a:rPr>
              <a:t> In ‘NY Trash a Treasure’ Stephanie Smith uses plastic bottles to discuss water pollution, access to clean water and sustainability practices. </a:t>
            </a:r>
            <a:r>
              <a:rPr lang="en" sz="1200" b="0" i="0" u="none" strike="noStrike" cap="none">
                <a:solidFill>
                  <a:srgbClr val="222222"/>
                </a:solidFill>
                <a:latin typeface="Arial"/>
                <a:ea typeface="Arial"/>
                <a:cs typeface="Arial"/>
                <a:sym typeface="Arial"/>
              </a:rPr>
              <a:t> </a:t>
            </a:r>
            <a:endParaRPr sz="1400" b="0" i="0" u="none" strike="noStrike" cap="none">
              <a:solidFill>
                <a:srgbClr val="000000"/>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1917</Words>
  <Application>Microsoft Office PowerPoint</Application>
  <PresentationFormat>On-screen Show (16:9)</PresentationFormat>
  <Paragraphs>124</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Roboto</vt:lpstr>
      <vt:lpstr>Poppins</vt:lpstr>
      <vt:lpstr>Raleway</vt:lpstr>
      <vt:lpstr>Times New Roman</vt:lpstr>
      <vt:lpstr>Lato</vt:lpstr>
      <vt:lpstr>Streamline</vt:lpstr>
      <vt:lpstr>The Anthropocene </vt:lpstr>
      <vt:lpstr>Overview</vt:lpstr>
      <vt:lpstr>The Anthropocene &amp; Climate Change</vt:lpstr>
      <vt:lpstr>Environmental Movements in the United States</vt:lpstr>
      <vt:lpstr>Legislating the Environment</vt:lpstr>
      <vt:lpstr>Environmental  Justice for All Bill</vt:lpstr>
      <vt:lpstr>Barrio Logan, San Diego: A Fence Line Community </vt:lpstr>
      <vt:lpstr>Protesting Climate Change</vt:lpstr>
      <vt:lpstr>Ecological Art </vt:lpstr>
      <vt:lpstr>Richard McGuire’s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Anthropocene </dc:title>
  <cp:lastModifiedBy>Ginger Shoulders</cp:lastModifiedBy>
  <cp:revision>1</cp:revision>
  <dcterms:modified xsi:type="dcterms:W3CDTF">2024-01-17T21:35:08Z</dcterms:modified>
</cp:coreProperties>
</file>