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Lato" panose="020F0502020204030203" pitchFamily="34" charset="0"/>
      <p:regular r:id="rId13"/>
      <p:bold r:id="rId14"/>
      <p:italic r:id="rId15"/>
      <p:boldItalic r:id="rId16"/>
    </p:embeddedFont>
    <p:embeddedFont>
      <p:font typeface="Merriweather" panose="00000500000000000000" pitchFamily="2" charset="0"/>
      <p:regular r:id="rId17"/>
      <p:bold r:id="rId18"/>
      <p:italic r:id="rId19"/>
      <p:boldItalic r:id="rId20"/>
    </p:embeddedFont>
    <p:embeddedFont>
      <p:font typeface="Raleway"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23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oodreads.com/work/quotes/221891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llthatsinteresting.com/kwaku-anansi"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c6fa3c89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endParaRPr/>
          </a:p>
          <a:p>
            <a:pPr marL="0" lvl="0" indent="0" algn="l" rtl="0">
              <a:spcBef>
                <a:spcPts val="0"/>
              </a:spcBef>
              <a:spcAft>
                <a:spcPts val="0"/>
              </a:spcAft>
              <a:buNone/>
            </a:pPr>
            <a:endParaRPr/>
          </a:p>
          <a:p>
            <a:pPr marL="0" lvl="0" indent="0" algn="l" rtl="0">
              <a:lnSpc>
                <a:spcPct val="150000"/>
              </a:lnSpc>
              <a:spcBef>
                <a:spcPts val="0"/>
              </a:spcBef>
              <a:spcAft>
                <a:spcPts val="0"/>
              </a:spcAft>
              <a:buClr>
                <a:schemeClr val="dk1"/>
              </a:buClr>
              <a:buSzPts val="1100"/>
              <a:buFont typeface="Arial"/>
              <a:buNone/>
            </a:pPr>
            <a:r>
              <a:rPr lang="en" sz="1050">
                <a:solidFill>
                  <a:srgbClr val="181818"/>
                </a:solidFill>
                <a:highlight>
                  <a:srgbClr val="FFFFFF"/>
                </a:highlight>
                <a:latin typeface="Merriweather"/>
                <a:ea typeface="Merriweather"/>
                <a:cs typeface="Merriweather"/>
                <a:sym typeface="Merriweather"/>
              </a:rPr>
              <a:t>“Brother Anansi, the Spider, that great cultural hero of West Africa who is personated in Haiti by Ti Malice and in the United States by Brer Rabbit.”</a:t>
            </a:r>
            <a:endParaRPr sz="1050">
              <a:solidFill>
                <a:srgbClr val="181818"/>
              </a:solidFill>
              <a:highlight>
                <a:srgbClr val="FFFFFF"/>
              </a:highlight>
              <a:latin typeface="Merriweather"/>
              <a:ea typeface="Merriweather"/>
              <a:cs typeface="Merriweather"/>
              <a:sym typeface="Merriweather"/>
            </a:endParaRPr>
          </a:p>
          <a:p>
            <a:pPr marL="0" lvl="0" indent="0" algn="l" rtl="0">
              <a:spcBef>
                <a:spcPts val="1100"/>
              </a:spcBef>
              <a:spcAft>
                <a:spcPts val="0"/>
              </a:spcAft>
              <a:buNone/>
            </a:pPr>
            <a:r>
              <a:rPr lang="en" sz="1050">
                <a:solidFill>
                  <a:srgbClr val="181818"/>
                </a:solidFill>
                <a:highlight>
                  <a:srgbClr val="FFFFFF"/>
                </a:highlight>
                <a:latin typeface="Merriweather"/>
                <a:ea typeface="Merriweather"/>
                <a:cs typeface="Merriweather"/>
                <a:sym typeface="Merriweather"/>
              </a:rPr>
              <a:t>― </a:t>
            </a:r>
            <a:r>
              <a:rPr lang="en" sz="1050" b="1">
                <a:solidFill>
                  <a:srgbClr val="333333"/>
                </a:solidFill>
                <a:highlight>
                  <a:srgbClr val="FFFFFF"/>
                </a:highlight>
                <a:latin typeface="Lato"/>
                <a:ea typeface="Lato"/>
                <a:cs typeface="Lato"/>
                <a:sym typeface="Lato"/>
              </a:rPr>
              <a:t>Zora Neale Hurston, </a:t>
            </a:r>
            <a:r>
              <a:rPr lang="en" sz="1050" b="1">
                <a:solidFill>
                  <a:srgbClr val="333333"/>
                </a:solidFill>
                <a:highlight>
                  <a:srgbClr val="FFFFFF"/>
                </a:highlight>
                <a:uFill>
                  <a:noFill/>
                </a:uFill>
                <a:latin typeface="Lato"/>
                <a:ea typeface="Lato"/>
                <a:cs typeface="Lato"/>
                <a:sym typeface="Lato"/>
                <a:hlinkClick r:id="rId3">
                  <a:extLst>
                    <a:ext uri="{A12FA001-AC4F-418D-AE19-62706E023703}">
                      <ahyp:hlinkClr xmlns:ahyp="http://schemas.microsoft.com/office/drawing/2018/hyperlinkcolor" val="tx"/>
                    </a:ext>
                  </a:extLst>
                </a:hlinkClick>
              </a:rPr>
              <a:t>Tell My Horse: Voodoo and Life in Haiti and Jamaica</a:t>
            </a:r>
            <a:r>
              <a:rPr lang="en"/>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7bdef93579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7bdef93579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u="sng">
                <a:solidFill>
                  <a:schemeClr val="hlink"/>
                </a:solidFill>
                <a:hlinkClick r:id="rId3"/>
              </a:rPr>
              <a:t>https://allthatsinteresting.com/kwaku-anansi</a:t>
            </a:r>
            <a:r>
              <a:rPr lang="en"/>
              <a:t>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c6fa3c898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40e5417cae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40e5417cae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7bce75ead3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7bce75ead3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3f0ce1f12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3f0ce1f12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7bdef93579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7bdef93579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7bdef93579_0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7bdef93579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7bdef9357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7bdef935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7bdef9357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7bdef9357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1.jpg"/><Relationship Id="rId7"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6nWba9Ii5Lo"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580800" y="602350"/>
            <a:ext cx="8321700" cy="8592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Clr>
                <a:schemeClr val="dk2"/>
              </a:buClr>
              <a:buSzPct val="30555"/>
              <a:buFont typeface="Arial"/>
              <a:buNone/>
            </a:pPr>
            <a:r>
              <a:rPr lang="en" sz="3600">
                <a:latin typeface="Lato"/>
                <a:ea typeface="Lato"/>
                <a:cs typeface="Lato"/>
                <a:sym typeface="Lato"/>
              </a:rPr>
              <a:t>African Folklore:</a:t>
            </a:r>
            <a:endParaRPr sz="3600">
              <a:latin typeface="Lato"/>
              <a:ea typeface="Lato"/>
              <a:cs typeface="Lato"/>
              <a:sym typeface="Lato"/>
            </a:endParaRPr>
          </a:p>
          <a:p>
            <a:pPr marL="0" lvl="0" indent="0" algn="ctr" rtl="0">
              <a:lnSpc>
                <a:spcPct val="115000"/>
              </a:lnSpc>
              <a:spcBef>
                <a:spcPts val="0"/>
              </a:spcBef>
              <a:spcAft>
                <a:spcPts val="0"/>
              </a:spcAft>
              <a:buClr>
                <a:schemeClr val="dk2"/>
              </a:buClr>
              <a:buSzPct val="30555"/>
              <a:buFont typeface="Arial"/>
              <a:buNone/>
            </a:pPr>
            <a:r>
              <a:rPr lang="en" sz="3600">
                <a:latin typeface="Lato"/>
                <a:ea typeface="Lato"/>
                <a:cs typeface="Lato"/>
                <a:sym typeface="Lato"/>
              </a:rPr>
              <a:t>Anansi &amp; Spider Man</a:t>
            </a:r>
            <a:endParaRPr sz="3600">
              <a:latin typeface="Lato"/>
              <a:ea typeface="Lato"/>
              <a:cs typeface="Lato"/>
              <a:sym typeface="Lato"/>
            </a:endParaRPr>
          </a:p>
          <a:p>
            <a:pPr marL="0" lvl="0" indent="0" algn="ctr" rtl="0">
              <a:lnSpc>
                <a:spcPct val="115000"/>
              </a:lnSpc>
              <a:spcBef>
                <a:spcPts val="0"/>
              </a:spcBef>
              <a:spcAft>
                <a:spcPts val="0"/>
              </a:spcAft>
              <a:buClr>
                <a:schemeClr val="dk2"/>
              </a:buClr>
              <a:buSzPct val="30555"/>
              <a:buFont typeface="Arial"/>
              <a:buNone/>
            </a:pPr>
            <a:endParaRPr sz="3600">
              <a:latin typeface="Lato"/>
              <a:ea typeface="Lato"/>
              <a:cs typeface="Lato"/>
              <a:sym typeface="Lato"/>
            </a:endParaRPr>
          </a:p>
        </p:txBody>
      </p:sp>
      <p:sp>
        <p:nvSpPr>
          <p:cNvPr id="87" name="Google Shape;87;p13"/>
          <p:cNvSpPr txBox="1">
            <a:spLocks noGrp="1"/>
          </p:cNvSpPr>
          <p:nvPr>
            <p:ph type="subTitle" idx="1"/>
          </p:nvPr>
        </p:nvSpPr>
        <p:spPr>
          <a:xfrm>
            <a:off x="5675217" y="4266825"/>
            <a:ext cx="6331500" cy="124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0"/>
              </a:spcBef>
              <a:spcAft>
                <a:spcPts val="0"/>
              </a:spcAft>
              <a:buNone/>
            </a:pPr>
            <a:r>
              <a:rPr lang="en"/>
              <a:t>Dr. Soljour</a:t>
            </a:r>
            <a:endParaRPr/>
          </a:p>
          <a:p>
            <a:pPr marL="0" lvl="0" indent="0" algn="l" rtl="0">
              <a:spcBef>
                <a:spcPts val="0"/>
              </a:spcBef>
              <a:spcAft>
                <a:spcPts val="0"/>
              </a:spcAft>
              <a:buNone/>
            </a:pPr>
            <a:r>
              <a:rPr lang="en"/>
              <a:t>Department of Classics &amp; Humanities  </a:t>
            </a:r>
            <a:endParaRPr/>
          </a:p>
        </p:txBody>
      </p:sp>
      <p:pic>
        <p:nvPicPr>
          <p:cNvPr id="88" name="Google Shape;88;p13"/>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492950"/>
            <a:ext cx="2078800" cy="2078800"/>
          </a:xfrm>
          <a:prstGeom prst="rect">
            <a:avLst/>
          </a:prstGeom>
          <a:noFill/>
          <a:ln>
            <a:noFill/>
          </a:ln>
        </p:spPr>
      </p:pic>
      <p:pic>
        <p:nvPicPr>
          <p:cNvPr id="89" name="Google Shape;89;p13"/>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0" y="2571750"/>
            <a:ext cx="3131438" cy="2574874"/>
          </a:xfrm>
          <a:prstGeom prst="rect">
            <a:avLst/>
          </a:prstGeom>
          <a:noFill/>
          <a:ln>
            <a:noFill/>
          </a:ln>
        </p:spPr>
      </p:pic>
      <p:pic>
        <p:nvPicPr>
          <p:cNvPr id="90" name="Google Shape;90;p13"/>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7106025" y="492950"/>
            <a:ext cx="2037975" cy="1408100"/>
          </a:xfrm>
          <a:prstGeom prst="rect">
            <a:avLst/>
          </a:prstGeom>
          <a:noFill/>
          <a:ln>
            <a:noFill/>
          </a:ln>
        </p:spPr>
      </p:pic>
      <p:pic>
        <p:nvPicPr>
          <p:cNvPr id="91" name="Google Shape;91;p13"/>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7065200" y="1867650"/>
            <a:ext cx="2078800" cy="2920025"/>
          </a:xfrm>
          <a:prstGeom prst="rect">
            <a:avLst/>
          </a:prstGeom>
          <a:noFill/>
          <a:ln>
            <a:noFill/>
          </a:ln>
        </p:spPr>
      </p:pic>
      <p:pic>
        <p:nvPicPr>
          <p:cNvPr id="92" name="Google Shape;92;p13"/>
          <p:cNvPicPr preferRelativeResize="0"/>
          <p:nvPr/>
        </p:nvPicPr>
        <p:blipFill>
          <a:blip r:embed="rId7" cstate="email">
            <a:alphaModFix/>
            <a:extLst>
              <a:ext uri="{28A0092B-C50C-407E-A947-70E740481C1C}">
                <a14:useLocalDpi xmlns:a14="http://schemas.microsoft.com/office/drawing/2010/main"/>
              </a:ext>
            </a:extLst>
          </a:blip>
          <a:stretch>
            <a:fillRect/>
          </a:stretch>
        </p:blipFill>
        <p:spPr>
          <a:xfrm>
            <a:off x="3131450" y="2372753"/>
            <a:ext cx="3933750" cy="222627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2"/>
          <p:cNvSpPr txBox="1">
            <a:spLocks noGrp="1"/>
          </p:cNvSpPr>
          <p:nvPr>
            <p:ph type="title"/>
          </p:nvPr>
        </p:nvSpPr>
        <p:spPr>
          <a:xfrm>
            <a:off x="412925" y="595175"/>
            <a:ext cx="7688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Anansi in Contemporary Media</a:t>
            </a:r>
            <a:endParaRPr/>
          </a:p>
        </p:txBody>
      </p:sp>
      <p:pic>
        <p:nvPicPr>
          <p:cNvPr id="174" name="Google Shape;174;p22"/>
          <p:cNvPicPr preferRelativeResize="0"/>
          <p:nvPr/>
        </p:nvPicPr>
        <p:blipFill>
          <a:blip r:embed="rId3">
            <a:alphaModFix/>
          </a:blip>
          <a:stretch>
            <a:fillRect/>
          </a:stretch>
        </p:blipFill>
        <p:spPr>
          <a:xfrm>
            <a:off x="95563" y="1711900"/>
            <a:ext cx="2466975" cy="1847850"/>
          </a:xfrm>
          <a:prstGeom prst="rect">
            <a:avLst/>
          </a:prstGeom>
          <a:noFill/>
          <a:ln>
            <a:noFill/>
          </a:ln>
        </p:spPr>
      </p:pic>
      <p:sp>
        <p:nvSpPr>
          <p:cNvPr id="175" name="Google Shape;175;p22"/>
          <p:cNvSpPr txBox="1"/>
          <p:nvPr/>
        </p:nvSpPr>
        <p:spPr>
          <a:xfrm>
            <a:off x="95613" y="3668250"/>
            <a:ext cx="2466900" cy="46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t>Disney’s Depiction of Br’er Rabbit &amp; Tar Baby in </a:t>
            </a:r>
            <a:r>
              <a:rPr lang="en" sz="900" i="1"/>
              <a:t>Song of the South </a:t>
            </a:r>
            <a:r>
              <a:rPr lang="en" sz="900"/>
              <a:t>(1946). </a:t>
            </a:r>
            <a:endParaRPr sz="900"/>
          </a:p>
        </p:txBody>
      </p:sp>
      <p:pic>
        <p:nvPicPr>
          <p:cNvPr id="176" name="Google Shape;176;p22"/>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3273907" y="1130375"/>
            <a:ext cx="1582075" cy="1339500"/>
          </a:xfrm>
          <a:prstGeom prst="rect">
            <a:avLst/>
          </a:prstGeom>
          <a:noFill/>
          <a:ln>
            <a:noFill/>
          </a:ln>
        </p:spPr>
      </p:pic>
      <p:pic>
        <p:nvPicPr>
          <p:cNvPr id="177" name="Google Shape;177;p22"/>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3098707" y="2571749"/>
            <a:ext cx="1932450" cy="1449350"/>
          </a:xfrm>
          <a:prstGeom prst="rect">
            <a:avLst/>
          </a:prstGeom>
          <a:noFill/>
          <a:ln>
            <a:noFill/>
          </a:ln>
        </p:spPr>
      </p:pic>
      <p:sp>
        <p:nvSpPr>
          <p:cNvPr id="178" name="Google Shape;178;p22"/>
          <p:cNvSpPr txBox="1"/>
          <p:nvPr/>
        </p:nvSpPr>
        <p:spPr>
          <a:xfrm>
            <a:off x="2916525" y="4216550"/>
            <a:ext cx="2294700" cy="65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3A3A3A"/>
                </a:solidFill>
                <a:highlight>
                  <a:srgbClr val="FFFFFF"/>
                </a:highlight>
              </a:rPr>
              <a:t>Ossie Davis (1917-2005) voiced a recurring </a:t>
            </a:r>
            <a:r>
              <a:rPr lang="en" sz="800" i="1">
                <a:solidFill>
                  <a:srgbClr val="3A3A3A"/>
                </a:solidFill>
                <a:highlight>
                  <a:srgbClr val="FFFFFF"/>
                </a:highlight>
              </a:rPr>
              <a:t>Sesame Street</a:t>
            </a:r>
            <a:r>
              <a:rPr lang="en" sz="800">
                <a:solidFill>
                  <a:srgbClr val="3A3A3A"/>
                </a:solidFill>
                <a:highlight>
                  <a:srgbClr val="FFFFFF"/>
                </a:highlight>
              </a:rPr>
              <a:t> animated segment as the voice of Anansi the Spider in 1996. </a:t>
            </a:r>
            <a:endParaRPr sz="800">
              <a:latin typeface="Lato"/>
              <a:ea typeface="Lato"/>
              <a:cs typeface="Lato"/>
              <a:sym typeface="Lato"/>
            </a:endParaRPr>
          </a:p>
        </p:txBody>
      </p:sp>
      <p:sp>
        <p:nvSpPr>
          <p:cNvPr id="179" name="Google Shape;179;p22"/>
          <p:cNvSpPr txBox="1"/>
          <p:nvPr/>
        </p:nvSpPr>
        <p:spPr>
          <a:xfrm>
            <a:off x="6051550" y="4487700"/>
            <a:ext cx="2939100" cy="655800"/>
          </a:xfrm>
          <a:prstGeom prst="rect">
            <a:avLst/>
          </a:prstGeom>
          <a:noFill/>
          <a:ln>
            <a:noFill/>
          </a:ln>
        </p:spPr>
        <p:txBody>
          <a:bodyPr spcFirstLastPara="1" wrap="square" lIns="91425" tIns="91425" rIns="91425" bIns="91425" anchor="t" anchorCtr="0">
            <a:noAutofit/>
          </a:bodyPr>
          <a:lstStyle/>
          <a:p>
            <a:pPr marL="0" lvl="0" indent="0" algn="l" rtl="0">
              <a:lnSpc>
                <a:spcPct val="125000"/>
              </a:lnSpc>
              <a:spcBef>
                <a:spcPts val="0"/>
              </a:spcBef>
              <a:spcAft>
                <a:spcPts val="0"/>
              </a:spcAft>
              <a:buNone/>
            </a:pPr>
            <a:r>
              <a:rPr lang="en" sz="800" i="1" dirty="0">
                <a:solidFill>
                  <a:srgbClr val="3A3A3A"/>
                </a:solidFill>
                <a:highlight>
                  <a:srgbClr val="FFFFFF"/>
                </a:highlight>
              </a:rPr>
              <a:t>Kwaku Anansi</a:t>
            </a:r>
            <a:r>
              <a:rPr lang="en" sz="800" dirty="0">
                <a:solidFill>
                  <a:srgbClr val="3A3A3A"/>
                </a:solidFill>
                <a:highlight>
                  <a:srgbClr val="FFFFFF"/>
                </a:highlight>
              </a:rPr>
              <a:t> (Earth-616) is a character within Marvel’s multiverse identified as the first Spiderman character in 2002-2003. </a:t>
            </a:r>
            <a:endParaRPr sz="800" dirty="0">
              <a:solidFill>
                <a:srgbClr val="3A3A3A"/>
              </a:solidFill>
              <a:highlight>
                <a:srgbClr val="FFFFFF"/>
              </a:highlight>
            </a:endParaRPr>
          </a:p>
          <a:p>
            <a:pPr marL="0" lvl="0" indent="0" algn="l" rtl="0">
              <a:spcBef>
                <a:spcPts val="0"/>
              </a:spcBef>
              <a:spcAft>
                <a:spcPts val="0"/>
              </a:spcAft>
              <a:buNone/>
            </a:pPr>
            <a:endParaRPr dirty="0">
              <a:latin typeface="Lato"/>
              <a:ea typeface="Lato"/>
              <a:cs typeface="Lato"/>
              <a:sym typeface="Lato"/>
            </a:endParaRPr>
          </a:p>
        </p:txBody>
      </p:sp>
      <p:pic>
        <p:nvPicPr>
          <p:cNvPr id="180" name="Google Shape;180;p22"/>
          <p:cNvPicPr preferRelativeResize="0"/>
          <p:nvPr/>
        </p:nvPicPr>
        <p:blipFill>
          <a:blip r:embed="rId6" cstate="email">
            <a:extLst>
              <a:ext uri="{28A0092B-C50C-407E-A947-70E740481C1C}">
                <a14:useLocalDpi xmlns:a14="http://schemas.microsoft.com/office/drawing/2010/main"/>
              </a:ext>
            </a:extLst>
          </a:blip>
          <a:stretch>
            <a:fillRect/>
          </a:stretch>
        </p:blipFill>
        <p:spPr>
          <a:xfrm>
            <a:off x="5660307" y="2611900"/>
            <a:ext cx="2775204" cy="1367028"/>
          </a:xfrm>
          <a:prstGeom prst="rect">
            <a:avLst/>
          </a:prstGeom>
        </p:spPr>
      </p:pic>
      <p:pic>
        <p:nvPicPr>
          <p:cNvPr id="181" name="Google Shape;181;p22"/>
          <p:cNvPicPr preferRelativeResize="0"/>
          <p:nvPr/>
        </p:nvPicPr>
        <p:blipFill>
          <a:blip r:embed="rId7" cstate="email">
            <a:alphaModFix/>
            <a:extLst>
              <a:ext uri="{28A0092B-C50C-407E-A947-70E740481C1C}">
                <a14:useLocalDpi xmlns:a14="http://schemas.microsoft.com/office/drawing/2010/main"/>
              </a:ext>
            </a:extLst>
          </a:blip>
          <a:stretch>
            <a:fillRect/>
          </a:stretch>
        </p:blipFill>
        <p:spPr>
          <a:xfrm>
            <a:off x="6354399" y="595175"/>
            <a:ext cx="1837650" cy="1929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30000" y="1318650"/>
            <a:ext cx="3300900" cy="16872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Overview</a:t>
            </a:r>
            <a:endParaRPr/>
          </a:p>
        </p:txBody>
      </p:sp>
      <p:sp>
        <p:nvSpPr>
          <p:cNvPr id="98" name="Google Shape;98;p14"/>
          <p:cNvSpPr txBox="1">
            <a:spLocks noGrp="1"/>
          </p:cNvSpPr>
          <p:nvPr>
            <p:ph type="body" idx="2"/>
          </p:nvPr>
        </p:nvSpPr>
        <p:spPr>
          <a:xfrm>
            <a:off x="4992450" y="1256375"/>
            <a:ext cx="3615600" cy="30255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b="1"/>
              <a:t>Introductions</a:t>
            </a:r>
            <a:endParaRPr b="1"/>
          </a:p>
          <a:p>
            <a:pPr marL="457200" lvl="0" indent="-311150" algn="l" rtl="0">
              <a:spcBef>
                <a:spcPts val="0"/>
              </a:spcBef>
              <a:spcAft>
                <a:spcPts val="0"/>
              </a:spcAft>
              <a:buSzPts val="1300"/>
              <a:buChar char="●"/>
            </a:pPr>
            <a:r>
              <a:rPr lang="en" b="1"/>
              <a:t>Lecture </a:t>
            </a:r>
            <a:endParaRPr b="1"/>
          </a:p>
          <a:p>
            <a:pPr marL="914400" lvl="1" indent="-298450" algn="l" rtl="0">
              <a:spcBef>
                <a:spcPts val="0"/>
              </a:spcBef>
              <a:spcAft>
                <a:spcPts val="0"/>
              </a:spcAft>
              <a:buSzPts val="1100"/>
              <a:buChar char="○"/>
            </a:pPr>
            <a:r>
              <a:rPr lang="en" b="1"/>
              <a:t>Oral and written transmission of stories in African Culture</a:t>
            </a:r>
            <a:endParaRPr b="1"/>
          </a:p>
          <a:p>
            <a:pPr marL="914400" lvl="1" indent="-298450" algn="l" rtl="0">
              <a:spcBef>
                <a:spcPts val="0"/>
              </a:spcBef>
              <a:spcAft>
                <a:spcPts val="0"/>
              </a:spcAft>
              <a:buSzPts val="1100"/>
              <a:buChar char="○"/>
            </a:pPr>
            <a:r>
              <a:rPr lang="en" b="1"/>
              <a:t>History of Anansi the Spider</a:t>
            </a:r>
            <a:endParaRPr b="1"/>
          </a:p>
          <a:p>
            <a:pPr marL="914400" lvl="1" indent="-298450" algn="l" rtl="0">
              <a:spcBef>
                <a:spcPts val="0"/>
              </a:spcBef>
              <a:spcAft>
                <a:spcPts val="0"/>
              </a:spcAft>
              <a:buSzPts val="1100"/>
              <a:buChar char="○"/>
            </a:pPr>
            <a:r>
              <a:rPr lang="en" b="1"/>
              <a:t>The Transatlantic Slave Trade</a:t>
            </a:r>
            <a:endParaRPr b="1"/>
          </a:p>
          <a:p>
            <a:pPr marL="914400" lvl="1" indent="-298450" algn="l" rtl="0">
              <a:spcBef>
                <a:spcPts val="0"/>
              </a:spcBef>
              <a:spcAft>
                <a:spcPts val="0"/>
              </a:spcAft>
              <a:buSzPts val="1100"/>
              <a:buChar char="○"/>
            </a:pPr>
            <a:r>
              <a:rPr lang="en" b="1"/>
              <a:t>The Legacy of Anansi in the “New World”</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671800" y="576450"/>
            <a:ext cx="7688400"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Who is Anansi the Spider?                                                                </a:t>
            </a:r>
            <a:endParaRPr/>
          </a:p>
        </p:txBody>
      </p:sp>
      <p:sp>
        <p:nvSpPr>
          <p:cNvPr id="104" name="Google Shape;104;p15"/>
          <p:cNvSpPr txBox="1"/>
          <p:nvPr/>
        </p:nvSpPr>
        <p:spPr>
          <a:xfrm>
            <a:off x="4698100" y="1448350"/>
            <a:ext cx="3774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
        <p:nvSpPr>
          <p:cNvPr id="105" name="Google Shape;105;p15"/>
          <p:cNvSpPr txBox="1"/>
          <p:nvPr/>
        </p:nvSpPr>
        <p:spPr>
          <a:xfrm>
            <a:off x="4784575" y="1318625"/>
            <a:ext cx="41001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endParaRPr sz="1200">
              <a:solidFill>
                <a:schemeClr val="dk2"/>
              </a:solidFill>
            </a:endParaRPr>
          </a:p>
        </p:txBody>
      </p:sp>
      <p:sp>
        <p:nvSpPr>
          <p:cNvPr id="106" name="Google Shape;106;p15"/>
          <p:cNvSpPr txBox="1"/>
          <p:nvPr/>
        </p:nvSpPr>
        <p:spPr>
          <a:xfrm>
            <a:off x="100050" y="1414950"/>
            <a:ext cx="3492600" cy="2797500"/>
          </a:xfrm>
          <a:prstGeom prst="rect">
            <a:avLst/>
          </a:prstGeom>
          <a:noFill/>
          <a:ln>
            <a:noFill/>
          </a:ln>
        </p:spPr>
        <p:txBody>
          <a:bodyPr spcFirstLastPara="1" wrap="square" lIns="91425" tIns="91425" rIns="91425" bIns="91425" anchor="t" anchorCtr="0">
            <a:noAutofit/>
          </a:bodyPr>
          <a:lstStyle/>
          <a:p>
            <a:pPr marL="457200" lvl="0" indent="-301625" algn="l" rtl="0">
              <a:spcBef>
                <a:spcPts val="0"/>
              </a:spcBef>
              <a:spcAft>
                <a:spcPts val="0"/>
              </a:spcAft>
              <a:buSzPts val="1150"/>
              <a:buChar char="●"/>
            </a:pPr>
            <a:r>
              <a:rPr lang="en" sz="1150">
                <a:solidFill>
                  <a:srgbClr val="202122"/>
                </a:solidFill>
                <a:highlight>
                  <a:srgbClr val="FFFFFF"/>
                </a:highlight>
              </a:rPr>
              <a:t>Originating in Ghana, </a:t>
            </a:r>
            <a:r>
              <a:rPr lang="en" sz="1150" i="1">
                <a:solidFill>
                  <a:srgbClr val="202122"/>
                </a:solidFill>
                <a:highlight>
                  <a:srgbClr val="FFFFFF"/>
                </a:highlight>
              </a:rPr>
              <a:t>Anansi</a:t>
            </a:r>
            <a:r>
              <a:rPr lang="en" sz="1150">
                <a:solidFill>
                  <a:srgbClr val="202122"/>
                </a:solidFill>
                <a:highlight>
                  <a:srgbClr val="FFFFFF"/>
                </a:highlight>
              </a:rPr>
              <a:t> is the Akan word for “spider.”</a:t>
            </a:r>
            <a:endParaRPr sz="1150">
              <a:solidFill>
                <a:srgbClr val="202122"/>
              </a:solidFill>
              <a:highlight>
                <a:srgbClr val="FFFFFF"/>
              </a:highlight>
            </a:endParaRPr>
          </a:p>
          <a:p>
            <a:pPr marL="914400" lvl="1" indent="-301625" algn="l" rtl="0">
              <a:spcBef>
                <a:spcPts val="0"/>
              </a:spcBef>
              <a:spcAft>
                <a:spcPts val="0"/>
              </a:spcAft>
              <a:buClr>
                <a:srgbClr val="202122"/>
              </a:buClr>
              <a:buSzPts val="1150"/>
              <a:buChar char="○"/>
            </a:pPr>
            <a:r>
              <a:rPr lang="en" sz="1150">
                <a:solidFill>
                  <a:srgbClr val="202122"/>
                </a:solidFill>
                <a:highlight>
                  <a:srgbClr val="FFFFFF"/>
                </a:highlight>
              </a:rPr>
              <a:t>He is one of the most important characters in West African, African American and West Indian folklore. </a:t>
            </a:r>
            <a:endParaRPr sz="1150">
              <a:solidFill>
                <a:srgbClr val="202122"/>
              </a:solidFill>
              <a:highlight>
                <a:srgbClr val="FFFFFF"/>
              </a:highlight>
            </a:endParaRPr>
          </a:p>
          <a:p>
            <a:pPr marL="457200" lvl="0" indent="-301625" algn="l" rtl="0">
              <a:spcBef>
                <a:spcPts val="0"/>
              </a:spcBef>
              <a:spcAft>
                <a:spcPts val="0"/>
              </a:spcAft>
              <a:buClr>
                <a:srgbClr val="202122"/>
              </a:buClr>
              <a:buSzPts val="1150"/>
              <a:buChar char="●"/>
            </a:pPr>
            <a:r>
              <a:rPr lang="en" sz="1150">
                <a:solidFill>
                  <a:srgbClr val="202122"/>
                </a:solidFill>
                <a:highlight>
                  <a:srgbClr val="FFFFFF"/>
                </a:highlight>
              </a:rPr>
              <a:t>Anansi is depicted in many ways with different names.</a:t>
            </a:r>
            <a:endParaRPr sz="1150">
              <a:solidFill>
                <a:srgbClr val="202122"/>
              </a:solidFill>
              <a:highlight>
                <a:srgbClr val="FFFFFF"/>
              </a:highlight>
            </a:endParaRPr>
          </a:p>
          <a:p>
            <a:pPr marL="914400" lvl="1" indent="-301625" algn="l" rtl="0">
              <a:spcBef>
                <a:spcPts val="0"/>
              </a:spcBef>
              <a:spcAft>
                <a:spcPts val="0"/>
              </a:spcAft>
              <a:buClr>
                <a:srgbClr val="202122"/>
              </a:buClr>
              <a:buSzPts val="1150"/>
              <a:buChar char="○"/>
            </a:pPr>
            <a:r>
              <a:rPr lang="en" sz="1150">
                <a:solidFill>
                  <a:srgbClr val="202122"/>
                </a:solidFill>
                <a:highlight>
                  <a:srgbClr val="FFFFFF"/>
                </a:highlight>
              </a:rPr>
              <a:t>Such as: Kwaku Ananse, Anancy, Kompa Nanzi, Nancy, Aunt Nancy and Sis' Nancy.</a:t>
            </a:r>
            <a:endParaRPr sz="1500" baseline="30000">
              <a:solidFill>
                <a:srgbClr val="202122"/>
              </a:solidFill>
              <a:highlight>
                <a:srgbClr val="FFFFFF"/>
              </a:highlight>
            </a:endParaRPr>
          </a:p>
          <a:p>
            <a:pPr marL="457200" lvl="0" indent="-301625" algn="l" rtl="0">
              <a:spcBef>
                <a:spcPts val="0"/>
              </a:spcBef>
              <a:spcAft>
                <a:spcPts val="0"/>
              </a:spcAft>
              <a:buClr>
                <a:srgbClr val="202122"/>
              </a:buClr>
              <a:buSzPts val="1150"/>
              <a:buChar char="●"/>
            </a:pPr>
            <a:r>
              <a:rPr lang="en" sz="1150">
                <a:solidFill>
                  <a:srgbClr val="202122"/>
                </a:solidFill>
                <a:highlight>
                  <a:srgbClr val="FFFFFF"/>
                </a:highlight>
              </a:rPr>
              <a:t> Anansi is best known for his ability to outsmart and triumph over more powerful opponents.</a:t>
            </a:r>
            <a:endParaRPr sz="1150">
              <a:solidFill>
                <a:srgbClr val="202122"/>
              </a:solidFill>
              <a:highlight>
                <a:srgbClr val="FFFFFF"/>
              </a:highlight>
            </a:endParaRPr>
          </a:p>
          <a:p>
            <a:pPr marL="0" lvl="0" indent="0" algn="l" rtl="0">
              <a:spcBef>
                <a:spcPts val="0"/>
              </a:spcBef>
              <a:spcAft>
                <a:spcPts val="0"/>
              </a:spcAft>
              <a:buNone/>
            </a:pPr>
            <a:endParaRPr sz="1150">
              <a:solidFill>
                <a:srgbClr val="202122"/>
              </a:solidFill>
              <a:highlight>
                <a:srgbClr val="FFFFFF"/>
              </a:highlight>
            </a:endParaRPr>
          </a:p>
        </p:txBody>
      </p:sp>
      <p:pic>
        <p:nvPicPr>
          <p:cNvPr id="107" name="Google Shape;107;p15"/>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667750" y="1318625"/>
            <a:ext cx="2392120" cy="2990149"/>
          </a:xfrm>
          <a:prstGeom prst="rect">
            <a:avLst/>
          </a:prstGeom>
          <a:noFill/>
          <a:ln>
            <a:noFill/>
          </a:ln>
        </p:spPr>
      </p:pic>
      <p:pic>
        <p:nvPicPr>
          <p:cNvPr id="108" name="Google Shape;108;p15"/>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6209400" y="1764693"/>
            <a:ext cx="2869499" cy="161410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107675" y="611675"/>
            <a:ext cx="7688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the Word Was Passed….</a:t>
            </a:r>
            <a:endParaRPr/>
          </a:p>
        </p:txBody>
      </p:sp>
      <p:sp>
        <p:nvSpPr>
          <p:cNvPr id="114" name="Google Shape;114;p16"/>
          <p:cNvSpPr txBox="1">
            <a:spLocks noGrp="1"/>
          </p:cNvSpPr>
          <p:nvPr>
            <p:ph type="body" idx="1"/>
          </p:nvPr>
        </p:nvSpPr>
        <p:spPr>
          <a:xfrm>
            <a:off x="312300" y="1354075"/>
            <a:ext cx="3774300" cy="3710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solidFill>
                <a:srgbClr val="121212"/>
              </a:solidFill>
              <a:latin typeface="Arial"/>
              <a:ea typeface="Arial"/>
              <a:cs typeface="Arial"/>
              <a:sym typeface="Arial"/>
            </a:endParaRPr>
          </a:p>
          <a:p>
            <a:pPr marL="457200" lvl="0" indent="-311150" algn="l" rtl="0">
              <a:spcBef>
                <a:spcPts val="1200"/>
              </a:spcBef>
              <a:spcAft>
                <a:spcPts val="0"/>
              </a:spcAft>
              <a:buClr>
                <a:srgbClr val="121212"/>
              </a:buClr>
              <a:buSzPts val="1300"/>
              <a:buFont typeface="Arial"/>
              <a:buChar char="●"/>
            </a:pPr>
            <a:r>
              <a:rPr lang="en" u="sng">
                <a:solidFill>
                  <a:srgbClr val="121212"/>
                </a:solidFill>
                <a:latin typeface="Arial"/>
                <a:ea typeface="Arial"/>
                <a:cs typeface="Arial"/>
                <a:sym typeface="Arial"/>
              </a:rPr>
              <a:t>Oral tradition or storytelling</a:t>
            </a:r>
            <a:r>
              <a:rPr lang="en">
                <a:solidFill>
                  <a:srgbClr val="121212"/>
                </a:solidFill>
                <a:latin typeface="Arial"/>
                <a:ea typeface="Arial"/>
                <a:cs typeface="Arial"/>
                <a:sym typeface="Arial"/>
              </a:rPr>
              <a:t>: often accompanied by ceremony and performance. </a:t>
            </a:r>
            <a:endParaRPr>
              <a:solidFill>
                <a:srgbClr val="121212"/>
              </a:solidFill>
              <a:latin typeface="Arial"/>
              <a:ea typeface="Arial"/>
              <a:cs typeface="Arial"/>
              <a:sym typeface="Arial"/>
            </a:endParaRPr>
          </a:p>
          <a:p>
            <a:pPr marL="457200" lvl="0" indent="-311150" algn="l" rtl="0">
              <a:spcBef>
                <a:spcPts val="0"/>
              </a:spcBef>
              <a:spcAft>
                <a:spcPts val="0"/>
              </a:spcAft>
              <a:buClr>
                <a:srgbClr val="121212"/>
              </a:buClr>
              <a:buSzPts val="1300"/>
              <a:buFont typeface="Arial"/>
              <a:buChar char="●"/>
            </a:pPr>
            <a:r>
              <a:rPr lang="en" u="sng">
                <a:solidFill>
                  <a:srgbClr val="121212"/>
                </a:solidFill>
                <a:latin typeface="Arial"/>
                <a:ea typeface="Arial"/>
                <a:cs typeface="Arial"/>
                <a:sym typeface="Arial"/>
              </a:rPr>
              <a:t>Community transmission:</a:t>
            </a:r>
            <a:r>
              <a:rPr lang="en">
                <a:solidFill>
                  <a:srgbClr val="121212"/>
                </a:solidFill>
                <a:latin typeface="Arial"/>
                <a:ea typeface="Arial"/>
                <a:cs typeface="Arial"/>
                <a:sym typeface="Arial"/>
              </a:rPr>
              <a:t> these stories, songs, and ceremonies were often retold and performed over generations.</a:t>
            </a:r>
            <a:endParaRPr>
              <a:solidFill>
                <a:srgbClr val="121212"/>
              </a:solidFill>
              <a:latin typeface="Arial"/>
              <a:ea typeface="Arial"/>
              <a:cs typeface="Arial"/>
              <a:sym typeface="Arial"/>
            </a:endParaRPr>
          </a:p>
          <a:p>
            <a:pPr marL="457200" lvl="0" indent="-311150" algn="l" rtl="0">
              <a:spcBef>
                <a:spcPts val="0"/>
              </a:spcBef>
              <a:spcAft>
                <a:spcPts val="0"/>
              </a:spcAft>
              <a:buClr>
                <a:srgbClr val="121212"/>
              </a:buClr>
              <a:buSzPts val="1300"/>
              <a:buFont typeface="Arial"/>
              <a:buChar char="●"/>
            </a:pPr>
            <a:r>
              <a:rPr lang="en" u="sng">
                <a:solidFill>
                  <a:srgbClr val="121212"/>
                </a:solidFill>
                <a:latin typeface="Arial"/>
                <a:ea typeface="Arial"/>
                <a:cs typeface="Arial"/>
                <a:sym typeface="Arial"/>
              </a:rPr>
              <a:t>Written transmission: </a:t>
            </a:r>
            <a:r>
              <a:rPr lang="en">
                <a:solidFill>
                  <a:srgbClr val="121212"/>
                </a:solidFill>
                <a:latin typeface="Arial"/>
                <a:ea typeface="Arial"/>
                <a:cs typeface="Arial"/>
                <a:sym typeface="Arial"/>
              </a:rPr>
              <a:t> the process of oral stories becoming written literature was facilitated by scholars and practitioners inside and outside of the communities of origin. </a:t>
            </a:r>
            <a:endParaRPr>
              <a:solidFill>
                <a:srgbClr val="121212"/>
              </a:solidFill>
              <a:latin typeface="Arial"/>
              <a:ea typeface="Arial"/>
              <a:cs typeface="Arial"/>
              <a:sym typeface="Arial"/>
            </a:endParaRPr>
          </a:p>
        </p:txBody>
      </p:sp>
      <p:sp>
        <p:nvSpPr>
          <p:cNvPr id="115" name="Google Shape;115;p16"/>
          <p:cNvSpPr txBox="1"/>
          <p:nvPr/>
        </p:nvSpPr>
        <p:spPr>
          <a:xfrm>
            <a:off x="4572000" y="2485900"/>
            <a:ext cx="2786100" cy="53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750" i="1">
                <a:solidFill>
                  <a:srgbClr val="202122"/>
                </a:solidFill>
                <a:highlight>
                  <a:srgbClr val="FFFFFF"/>
                </a:highlight>
              </a:rPr>
              <a:t>Griot</a:t>
            </a:r>
            <a:r>
              <a:rPr lang="en" sz="750">
                <a:solidFill>
                  <a:srgbClr val="202122"/>
                </a:solidFill>
                <a:highlight>
                  <a:srgbClr val="FFFFFF"/>
                </a:highlight>
              </a:rPr>
              <a:t>: is a West African historian, storyteller, praise singer, poet, and/or musician that relies on the oral tradition. (Sierra Leone, 17th century)</a:t>
            </a:r>
            <a:endParaRPr sz="750">
              <a:solidFill>
                <a:srgbClr val="202122"/>
              </a:solidFill>
              <a:highlight>
                <a:srgbClr val="FFFFFF"/>
              </a:highlight>
            </a:endParaRPr>
          </a:p>
          <a:p>
            <a:pPr marL="0" lvl="0" indent="0" algn="l" rtl="0">
              <a:lnSpc>
                <a:spcPct val="115000"/>
              </a:lnSpc>
              <a:spcBef>
                <a:spcPts val="500"/>
              </a:spcBef>
              <a:spcAft>
                <a:spcPts val="0"/>
              </a:spcAft>
              <a:buNone/>
            </a:pPr>
            <a:endParaRPr sz="750">
              <a:solidFill>
                <a:srgbClr val="202122"/>
              </a:solidFill>
              <a:highlight>
                <a:srgbClr val="FFFFFF"/>
              </a:highlight>
            </a:endParaRPr>
          </a:p>
          <a:p>
            <a:pPr marL="0" lvl="0" indent="0" algn="l" rtl="0">
              <a:lnSpc>
                <a:spcPct val="115000"/>
              </a:lnSpc>
              <a:spcBef>
                <a:spcPts val="500"/>
              </a:spcBef>
              <a:spcAft>
                <a:spcPts val="500"/>
              </a:spcAft>
              <a:buNone/>
            </a:pPr>
            <a:endParaRPr sz="1100">
              <a:latin typeface="Lato"/>
              <a:ea typeface="Lato"/>
              <a:cs typeface="Lato"/>
              <a:sym typeface="Lato"/>
            </a:endParaRPr>
          </a:p>
        </p:txBody>
      </p:sp>
      <p:pic>
        <p:nvPicPr>
          <p:cNvPr id="116" name="Google Shape;116;p16"/>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524875" y="611675"/>
            <a:ext cx="3140925" cy="1874225"/>
          </a:xfrm>
          <a:prstGeom prst="rect">
            <a:avLst/>
          </a:prstGeom>
          <a:noFill/>
          <a:ln>
            <a:noFill/>
          </a:ln>
        </p:spPr>
      </p:pic>
      <p:pic>
        <p:nvPicPr>
          <p:cNvPr id="117" name="Google Shape;117;p16"/>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7103000" y="2937375"/>
            <a:ext cx="1985200" cy="1817600"/>
          </a:xfrm>
          <a:prstGeom prst="rect">
            <a:avLst/>
          </a:prstGeom>
          <a:noFill/>
          <a:ln>
            <a:noFill/>
          </a:ln>
        </p:spPr>
      </p:pic>
      <p:sp>
        <p:nvSpPr>
          <p:cNvPr id="118" name="Google Shape;118;p16"/>
          <p:cNvSpPr txBox="1"/>
          <p:nvPr/>
        </p:nvSpPr>
        <p:spPr>
          <a:xfrm>
            <a:off x="7158900" y="4754975"/>
            <a:ext cx="1985100" cy="66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50"/>
              <a:t>Modern Day </a:t>
            </a:r>
            <a:r>
              <a:rPr lang="en" sz="750" i="1"/>
              <a:t>Griot</a:t>
            </a:r>
            <a:r>
              <a:rPr lang="en" sz="750"/>
              <a:t>: Dr. Arthur Flowers </a:t>
            </a:r>
            <a:endParaRPr sz="75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7"/>
          <p:cNvSpPr txBox="1">
            <a:spLocks noGrp="1"/>
          </p:cNvSpPr>
          <p:nvPr>
            <p:ph type="title"/>
          </p:nvPr>
        </p:nvSpPr>
        <p:spPr>
          <a:xfrm>
            <a:off x="671800" y="576450"/>
            <a:ext cx="7688400"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Anansi: The Trickster                                                    </a:t>
            </a:r>
            <a:endParaRPr/>
          </a:p>
        </p:txBody>
      </p:sp>
      <p:sp>
        <p:nvSpPr>
          <p:cNvPr id="124" name="Google Shape;124;p17"/>
          <p:cNvSpPr txBox="1">
            <a:spLocks noGrp="1"/>
          </p:cNvSpPr>
          <p:nvPr>
            <p:ph type="body" idx="1"/>
          </p:nvPr>
        </p:nvSpPr>
        <p:spPr>
          <a:xfrm>
            <a:off x="2200000" y="3036825"/>
            <a:ext cx="4632000" cy="280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111111"/>
                </a:solidFill>
                <a:highlight>
                  <a:srgbClr val="FFFFFF"/>
                </a:highlight>
                <a:latin typeface="Arial"/>
                <a:ea typeface="Arial"/>
                <a:cs typeface="Arial"/>
                <a:sym typeface="Arial"/>
              </a:rPr>
              <a:t>Trickster Characteristics!</a:t>
            </a:r>
            <a:endParaRPr sz="1200">
              <a:solidFill>
                <a:srgbClr val="111111"/>
              </a:solidFill>
              <a:highlight>
                <a:srgbClr val="FFFFFF"/>
              </a:highlight>
              <a:latin typeface="Arial"/>
              <a:ea typeface="Arial"/>
              <a:cs typeface="Arial"/>
              <a:sym typeface="Arial"/>
            </a:endParaRPr>
          </a:p>
          <a:p>
            <a:pPr marL="457200" lvl="0" indent="-304800" algn="l" rtl="0">
              <a:spcBef>
                <a:spcPts val="1200"/>
              </a:spcBef>
              <a:spcAft>
                <a:spcPts val="0"/>
              </a:spcAft>
              <a:buClr>
                <a:srgbClr val="111111"/>
              </a:buClr>
              <a:buSzPts val="1200"/>
              <a:buFont typeface="Arial"/>
              <a:buChar char="●"/>
            </a:pPr>
            <a:r>
              <a:rPr lang="en" sz="1200">
                <a:solidFill>
                  <a:srgbClr val="111111"/>
                </a:solidFill>
                <a:highlight>
                  <a:srgbClr val="FFFFFF"/>
                </a:highlight>
                <a:latin typeface="Arial"/>
                <a:ea typeface="Arial"/>
                <a:cs typeface="Arial"/>
                <a:sym typeface="Arial"/>
              </a:rPr>
              <a:t>The trickster is usually the protagonist.</a:t>
            </a:r>
            <a:endParaRPr sz="1200">
              <a:solidFill>
                <a:srgbClr val="111111"/>
              </a:solidFill>
              <a:highlight>
                <a:srgbClr val="FFFFFF"/>
              </a:highlight>
              <a:latin typeface="Arial"/>
              <a:ea typeface="Arial"/>
              <a:cs typeface="Arial"/>
              <a:sym typeface="Arial"/>
            </a:endParaRPr>
          </a:p>
          <a:p>
            <a:pPr marL="457200" lvl="0" indent="-304800" algn="l" rtl="0">
              <a:spcBef>
                <a:spcPts val="0"/>
              </a:spcBef>
              <a:spcAft>
                <a:spcPts val="0"/>
              </a:spcAft>
              <a:buClr>
                <a:srgbClr val="111111"/>
              </a:buClr>
              <a:buSzPts val="1200"/>
              <a:buFont typeface="Arial"/>
              <a:buChar char="●"/>
            </a:pPr>
            <a:r>
              <a:rPr lang="en" sz="1200">
                <a:solidFill>
                  <a:srgbClr val="111111"/>
                </a:solidFill>
                <a:highlight>
                  <a:srgbClr val="FFFFFF"/>
                </a:highlight>
                <a:latin typeface="Arial"/>
                <a:ea typeface="Arial"/>
                <a:cs typeface="Arial"/>
                <a:sym typeface="Arial"/>
              </a:rPr>
              <a:t>They usually </a:t>
            </a:r>
            <a:r>
              <a:rPr lang="en" sz="1200">
                <a:solidFill>
                  <a:srgbClr val="111111"/>
                </a:solidFill>
                <a:latin typeface="Arial"/>
                <a:ea typeface="Arial"/>
                <a:cs typeface="Arial"/>
                <a:sym typeface="Arial"/>
              </a:rPr>
              <a:t>cause problems for the other characters in the story.</a:t>
            </a:r>
            <a:endParaRPr sz="1200">
              <a:solidFill>
                <a:srgbClr val="111111"/>
              </a:solidFill>
              <a:latin typeface="Arial"/>
              <a:ea typeface="Arial"/>
              <a:cs typeface="Arial"/>
              <a:sym typeface="Arial"/>
            </a:endParaRPr>
          </a:p>
          <a:p>
            <a:pPr marL="457200" lvl="0" indent="-304800" algn="l" rtl="0">
              <a:lnSpc>
                <a:spcPct val="100000"/>
              </a:lnSpc>
              <a:spcBef>
                <a:spcPts val="0"/>
              </a:spcBef>
              <a:spcAft>
                <a:spcPts val="0"/>
              </a:spcAft>
              <a:buClr>
                <a:srgbClr val="111111"/>
              </a:buClr>
              <a:buSzPts val="1200"/>
              <a:buFont typeface="Arial"/>
              <a:buChar char="●"/>
            </a:pPr>
            <a:r>
              <a:rPr lang="en" sz="1200">
                <a:solidFill>
                  <a:srgbClr val="111111"/>
                </a:solidFill>
                <a:latin typeface="Arial"/>
                <a:ea typeface="Arial"/>
                <a:cs typeface="Arial"/>
                <a:sym typeface="Arial"/>
              </a:rPr>
              <a:t>They usually go unpunished </a:t>
            </a:r>
            <a:endParaRPr sz="1200">
              <a:solidFill>
                <a:srgbClr val="111111"/>
              </a:solidFill>
              <a:latin typeface="Arial"/>
              <a:ea typeface="Arial"/>
              <a:cs typeface="Arial"/>
              <a:sym typeface="Arial"/>
            </a:endParaRPr>
          </a:p>
          <a:p>
            <a:pPr marL="457200" lvl="0" indent="-304800" algn="l" rtl="0">
              <a:lnSpc>
                <a:spcPct val="100000"/>
              </a:lnSpc>
              <a:spcBef>
                <a:spcPts val="0"/>
              </a:spcBef>
              <a:spcAft>
                <a:spcPts val="0"/>
              </a:spcAft>
              <a:buClr>
                <a:srgbClr val="111111"/>
              </a:buClr>
              <a:buSzPts val="1200"/>
              <a:buFont typeface="Arial"/>
              <a:buChar char="●"/>
            </a:pPr>
            <a:r>
              <a:rPr lang="en" sz="1200">
                <a:solidFill>
                  <a:srgbClr val="111111"/>
                </a:solidFill>
                <a:latin typeface="Arial"/>
                <a:ea typeface="Arial"/>
                <a:cs typeface="Arial"/>
                <a:sym typeface="Arial"/>
              </a:rPr>
              <a:t>They usually take on animal form</a:t>
            </a:r>
            <a:endParaRPr sz="1200">
              <a:solidFill>
                <a:srgbClr val="111111"/>
              </a:solidFill>
              <a:latin typeface="Arial"/>
              <a:ea typeface="Arial"/>
              <a:cs typeface="Arial"/>
              <a:sym typeface="Arial"/>
            </a:endParaRPr>
          </a:p>
          <a:p>
            <a:pPr marL="914400" lvl="1" indent="-304800" algn="l" rtl="0">
              <a:lnSpc>
                <a:spcPct val="100000"/>
              </a:lnSpc>
              <a:spcBef>
                <a:spcPts val="0"/>
              </a:spcBef>
              <a:spcAft>
                <a:spcPts val="0"/>
              </a:spcAft>
              <a:buClr>
                <a:srgbClr val="111111"/>
              </a:buClr>
              <a:buSzPts val="1200"/>
              <a:buFont typeface="Arial"/>
              <a:buChar char="○"/>
            </a:pPr>
            <a:r>
              <a:rPr lang="en" sz="1200">
                <a:solidFill>
                  <a:srgbClr val="111111"/>
                </a:solidFill>
                <a:latin typeface="Arial"/>
                <a:ea typeface="Arial"/>
                <a:cs typeface="Arial"/>
                <a:sym typeface="Arial"/>
              </a:rPr>
              <a:t>Leuk, Rabbit (Senegal)</a:t>
            </a:r>
            <a:endParaRPr sz="1200">
              <a:solidFill>
                <a:srgbClr val="111111"/>
              </a:solidFill>
              <a:latin typeface="Arial"/>
              <a:ea typeface="Arial"/>
              <a:cs typeface="Arial"/>
              <a:sym typeface="Arial"/>
            </a:endParaRPr>
          </a:p>
          <a:p>
            <a:pPr marL="914400" lvl="1" indent="-304800" algn="l" rtl="0">
              <a:lnSpc>
                <a:spcPct val="100000"/>
              </a:lnSpc>
              <a:spcBef>
                <a:spcPts val="0"/>
              </a:spcBef>
              <a:spcAft>
                <a:spcPts val="0"/>
              </a:spcAft>
              <a:buClr>
                <a:srgbClr val="111111"/>
              </a:buClr>
              <a:buSzPts val="1200"/>
              <a:buFont typeface="Arial"/>
              <a:buChar char="○"/>
            </a:pPr>
            <a:r>
              <a:rPr lang="en" sz="1200">
                <a:solidFill>
                  <a:srgbClr val="111111"/>
                </a:solidFill>
                <a:latin typeface="Arial"/>
                <a:ea typeface="Arial"/>
                <a:cs typeface="Arial"/>
                <a:sym typeface="Arial"/>
              </a:rPr>
              <a:t>Bouki, Hyena (Senegal/Louisiana)</a:t>
            </a:r>
            <a:endParaRPr sz="1200">
              <a:solidFill>
                <a:srgbClr val="111111"/>
              </a:solidFill>
              <a:latin typeface="Arial"/>
              <a:ea typeface="Arial"/>
              <a:cs typeface="Arial"/>
              <a:sym typeface="Arial"/>
            </a:endParaRPr>
          </a:p>
          <a:p>
            <a:pPr marL="914400" lvl="1" indent="-304800" algn="l" rtl="0">
              <a:lnSpc>
                <a:spcPct val="100000"/>
              </a:lnSpc>
              <a:spcBef>
                <a:spcPts val="0"/>
              </a:spcBef>
              <a:spcAft>
                <a:spcPts val="0"/>
              </a:spcAft>
              <a:buClr>
                <a:srgbClr val="111111"/>
              </a:buClr>
              <a:buSzPts val="1200"/>
              <a:buFont typeface="Arial"/>
              <a:buChar char="○"/>
            </a:pPr>
            <a:r>
              <a:rPr lang="en" sz="1200">
                <a:solidFill>
                  <a:srgbClr val="111111"/>
                </a:solidFill>
                <a:latin typeface="Arial"/>
                <a:ea typeface="Arial"/>
                <a:cs typeface="Arial"/>
                <a:sym typeface="Arial"/>
              </a:rPr>
              <a:t>Anansi, Spider (Ghana/Caribbean)</a:t>
            </a:r>
            <a:endParaRPr sz="1200">
              <a:solidFill>
                <a:srgbClr val="111111"/>
              </a:solidFill>
              <a:latin typeface="Arial"/>
              <a:ea typeface="Arial"/>
              <a:cs typeface="Arial"/>
              <a:sym typeface="Arial"/>
            </a:endParaRPr>
          </a:p>
          <a:p>
            <a:pPr marL="914400" lvl="0" indent="0" algn="l" rtl="0">
              <a:lnSpc>
                <a:spcPct val="100000"/>
              </a:lnSpc>
              <a:spcBef>
                <a:spcPts val="0"/>
              </a:spcBef>
              <a:spcAft>
                <a:spcPts val="0"/>
              </a:spcAft>
              <a:buNone/>
            </a:pPr>
            <a:endParaRPr sz="1200">
              <a:solidFill>
                <a:srgbClr val="111111"/>
              </a:solidFill>
              <a:latin typeface="Arial"/>
              <a:ea typeface="Arial"/>
              <a:cs typeface="Arial"/>
              <a:sym typeface="Arial"/>
            </a:endParaRPr>
          </a:p>
          <a:p>
            <a:pPr marL="914400" lvl="0" indent="0" algn="l" rtl="0">
              <a:lnSpc>
                <a:spcPct val="100000"/>
              </a:lnSpc>
              <a:spcBef>
                <a:spcPts val="0"/>
              </a:spcBef>
              <a:spcAft>
                <a:spcPts val="0"/>
              </a:spcAft>
              <a:buNone/>
            </a:pPr>
            <a:endParaRPr sz="1200">
              <a:solidFill>
                <a:srgbClr val="111111"/>
              </a:solidFill>
              <a:latin typeface="Arial"/>
              <a:ea typeface="Arial"/>
              <a:cs typeface="Arial"/>
              <a:sym typeface="Arial"/>
            </a:endParaRPr>
          </a:p>
        </p:txBody>
      </p:sp>
      <p:sp>
        <p:nvSpPr>
          <p:cNvPr id="125" name="Google Shape;125;p17"/>
          <p:cNvSpPr txBox="1"/>
          <p:nvPr/>
        </p:nvSpPr>
        <p:spPr>
          <a:xfrm>
            <a:off x="4784575" y="1318625"/>
            <a:ext cx="41001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endParaRPr sz="1200">
              <a:solidFill>
                <a:schemeClr val="dk2"/>
              </a:solidFill>
            </a:endParaRPr>
          </a:p>
        </p:txBody>
      </p:sp>
      <p:pic>
        <p:nvPicPr>
          <p:cNvPr id="126" name="Google Shape;126;p1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11600" y="576450"/>
            <a:ext cx="1962525" cy="2627150"/>
          </a:xfrm>
          <a:prstGeom prst="rect">
            <a:avLst/>
          </a:prstGeom>
          <a:noFill/>
          <a:ln>
            <a:noFill/>
          </a:ln>
        </p:spPr>
      </p:pic>
      <p:pic>
        <p:nvPicPr>
          <p:cNvPr id="127" name="Google Shape;127;p17" descr="Bouki Over a Barrel | Cajun Folktales | ReadEuphoria - YouTube"/>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771350" y="985925"/>
            <a:ext cx="2290025" cy="3076574"/>
          </a:xfrm>
          <a:prstGeom prst="rect">
            <a:avLst/>
          </a:prstGeom>
          <a:noFill/>
          <a:ln>
            <a:noFill/>
          </a:ln>
        </p:spPr>
      </p:pic>
      <p:pic>
        <p:nvPicPr>
          <p:cNvPr id="128" name="Google Shape;128;p17"/>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3280452" y="1111650"/>
            <a:ext cx="2154350" cy="18462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a:off x="582475" y="629075"/>
            <a:ext cx="7688400"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Anansi &amp; the African Diaspora </a:t>
            </a:r>
            <a:endParaRPr/>
          </a:p>
        </p:txBody>
      </p:sp>
      <p:sp>
        <p:nvSpPr>
          <p:cNvPr id="134" name="Google Shape;134;p18"/>
          <p:cNvSpPr txBox="1">
            <a:spLocks noGrp="1"/>
          </p:cNvSpPr>
          <p:nvPr>
            <p:ph type="body" idx="2"/>
          </p:nvPr>
        </p:nvSpPr>
        <p:spPr>
          <a:xfrm>
            <a:off x="5071450" y="1424725"/>
            <a:ext cx="3885600" cy="3175800"/>
          </a:xfrm>
          <a:prstGeom prst="rect">
            <a:avLst/>
          </a:prstGeom>
        </p:spPr>
        <p:txBody>
          <a:bodyPr spcFirstLastPara="1" wrap="square" lIns="91425" tIns="91425" rIns="91425" bIns="91425" anchor="t" anchorCtr="0">
            <a:normAutofit/>
          </a:bodyPr>
          <a:lstStyle/>
          <a:p>
            <a:pPr marL="457200" lvl="0" indent="-311150" algn="l" rtl="0">
              <a:lnSpc>
                <a:spcPct val="100000"/>
              </a:lnSpc>
              <a:spcBef>
                <a:spcPts val="0"/>
              </a:spcBef>
              <a:spcAft>
                <a:spcPts val="0"/>
              </a:spcAft>
              <a:buClr>
                <a:srgbClr val="111111"/>
              </a:buClr>
              <a:buSzPts val="1300"/>
              <a:buFont typeface="Arial"/>
              <a:buChar char="●"/>
            </a:pPr>
            <a:r>
              <a:rPr lang="en">
                <a:solidFill>
                  <a:srgbClr val="111111"/>
                </a:solidFill>
                <a:latin typeface="Arial"/>
                <a:ea typeface="Arial"/>
                <a:cs typeface="Arial"/>
                <a:sym typeface="Arial"/>
              </a:rPr>
              <a:t>Between the 15th -19th century, an estimated 12-15 million African people were enslaved and forcefully displaced. </a:t>
            </a:r>
            <a:endParaRPr>
              <a:solidFill>
                <a:srgbClr val="111111"/>
              </a:solidFill>
              <a:latin typeface="Arial"/>
              <a:ea typeface="Arial"/>
              <a:cs typeface="Arial"/>
              <a:sym typeface="Arial"/>
            </a:endParaRPr>
          </a:p>
          <a:p>
            <a:pPr marL="457200" lvl="0" indent="-311150" algn="l" rtl="0">
              <a:lnSpc>
                <a:spcPct val="100000"/>
              </a:lnSpc>
              <a:spcBef>
                <a:spcPts val="0"/>
              </a:spcBef>
              <a:spcAft>
                <a:spcPts val="0"/>
              </a:spcAft>
              <a:buClr>
                <a:srgbClr val="111111"/>
              </a:buClr>
              <a:buSzPts val="1300"/>
              <a:buFont typeface="Arial"/>
              <a:buChar char="●"/>
            </a:pPr>
            <a:r>
              <a:rPr lang="en">
                <a:solidFill>
                  <a:srgbClr val="111111"/>
                </a:solidFill>
                <a:latin typeface="Arial"/>
                <a:ea typeface="Arial"/>
                <a:cs typeface="Arial"/>
                <a:sym typeface="Arial"/>
              </a:rPr>
              <a:t>Displaced Africans were relocated to North and South America, Europe and the Caribbean.</a:t>
            </a:r>
            <a:endParaRPr>
              <a:solidFill>
                <a:srgbClr val="111111"/>
              </a:solidFill>
              <a:latin typeface="Arial"/>
              <a:ea typeface="Arial"/>
              <a:cs typeface="Arial"/>
              <a:sym typeface="Arial"/>
            </a:endParaRPr>
          </a:p>
          <a:p>
            <a:pPr marL="457200" lvl="0" indent="-311150" algn="l" rtl="0">
              <a:lnSpc>
                <a:spcPct val="100000"/>
              </a:lnSpc>
              <a:spcBef>
                <a:spcPts val="0"/>
              </a:spcBef>
              <a:spcAft>
                <a:spcPts val="0"/>
              </a:spcAft>
              <a:buClr>
                <a:srgbClr val="111111"/>
              </a:buClr>
              <a:buSzPts val="1300"/>
              <a:buFont typeface="Arial"/>
              <a:buChar char="●"/>
            </a:pPr>
            <a:r>
              <a:rPr lang="en">
                <a:solidFill>
                  <a:srgbClr val="111111"/>
                </a:solidFill>
                <a:latin typeface="Arial"/>
                <a:ea typeface="Arial"/>
                <a:cs typeface="Arial"/>
                <a:sym typeface="Arial"/>
              </a:rPr>
              <a:t>As a result of the transatlantic slave trade, we have the creation of an African Diaspora.</a:t>
            </a:r>
            <a:endParaRPr>
              <a:solidFill>
                <a:srgbClr val="111111"/>
              </a:solidFill>
              <a:latin typeface="Arial"/>
              <a:ea typeface="Arial"/>
              <a:cs typeface="Arial"/>
              <a:sym typeface="Arial"/>
            </a:endParaRPr>
          </a:p>
          <a:p>
            <a:pPr marL="914400" lvl="1" indent="-298450" algn="l" rtl="0">
              <a:lnSpc>
                <a:spcPct val="100000"/>
              </a:lnSpc>
              <a:spcBef>
                <a:spcPts val="0"/>
              </a:spcBef>
              <a:spcAft>
                <a:spcPts val="0"/>
              </a:spcAft>
              <a:buClr>
                <a:srgbClr val="111111"/>
              </a:buClr>
              <a:buSzPts val="1100"/>
              <a:buFont typeface="Arial"/>
              <a:buChar char="○"/>
            </a:pPr>
            <a:r>
              <a:rPr lang="en" i="1">
                <a:solidFill>
                  <a:srgbClr val="111111"/>
                </a:solidFill>
                <a:latin typeface="Arial"/>
                <a:ea typeface="Arial"/>
                <a:cs typeface="Arial"/>
                <a:sym typeface="Arial"/>
              </a:rPr>
              <a:t>Diaspora</a:t>
            </a:r>
            <a:r>
              <a:rPr lang="en">
                <a:solidFill>
                  <a:srgbClr val="111111"/>
                </a:solidFill>
                <a:latin typeface="Arial"/>
                <a:ea typeface="Arial"/>
                <a:cs typeface="Arial"/>
                <a:sym typeface="Arial"/>
              </a:rPr>
              <a:t>: the forced movement, forced migration and the scattering of a group of people from their ancestral homeland. </a:t>
            </a:r>
            <a:endParaRPr>
              <a:solidFill>
                <a:srgbClr val="111111"/>
              </a:solidFill>
              <a:latin typeface="Arial"/>
              <a:ea typeface="Arial"/>
              <a:cs typeface="Arial"/>
              <a:sym typeface="Arial"/>
            </a:endParaRPr>
          </a:p>
        </p:txBody>
      </p:sp>
      <p:pic>
        <p:nvPicPr>
          <p:cNvPr id="135" name="Google Shape;135;p18"/>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05225" y="1164278"/>
            <a:ext cx="2851982" cy="1768225"/>
          </a:xfrm>
          <a:prstGeom prst="rect">
            <a:avLst/>
          </a:prstGeom>
          <a:noFill/>
          <a:ln>
            <a:noFill/>
          </a:ln>
        </p:spPr>
      </p:pic>
      <p:pic>
        <p:nvPicPr>
          <p:cNvPr id="136" name="Google Shape;136;p18"/>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210775" y="3108625"/>
            <a:ext cx="3040876" cy="154780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671800" y="576450"/>
            <a:ext cx="76884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Anansi &amp; the African Diaspora: Jamaica                                                                </a:t>
            </a:r>
            <a:endParaRPr/>
          </a:p>
        </p:txBody>
      </p:sp>
      <p:sp>
        <p:nvSpPr>
          <p:cNvPr id="142" name="Google Shape;142;p19"/>
          <p:cNvSpPr txBox="1"/>
          <p:nvPr/>
        </p:nvSpPr>
        <p:spPr>
          <a:xfrm>
            <a:off x="4698100" y="1448350"/>
            <a:ext cx="3774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
        <p:nvSpPr>
          <p:cNvPr id="143" name="Google Shape;143;p19"/>
          <p:cNvSpPr txBox="1"/>
          <p:nvPr/>
        </p:nvSpPr>
        <p:spPr>
          <a:xfrm>
            <a:off x="4784575" y="1318625"/>
            <a:ext cx="41001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endParaRPr sz="1200">
              <a:solidFill>
                <a:schemeClr val="dk2"/>
              </a:solidFill>
            </a:endParaRPr>
          </a:p>
        </p:txBody>
      </p:sp>
      <p:sp>
        <p:nvSpPr>
          <p:cNvPr id="144" name="Google Shape;144;p19"/>
          <p:cNvSpPr txBox="1"/>
          <p:nvPr/>
        </p:nvSpPr>
        <p:spPr>
          <a:xfrm>
            <a:off x="350425" y="2029600"/>
            <a:ext cx="3492600" cy="279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50">
                <a:solidFill>
                  <a:srgbClr val="202122"/>
                </a:solidFill>
                <a:highlight>
                  <a:srgbClr val="FFFFFF"/>
                </a:highlight>
              </a:rPr>
              <a:t>Anansi is best known for his ability to outsmart and triumph over more powerful opponents.</a:t>
            </a:r>
            <a:endParaRPr sz="1150">
              <a:solidFill>
                <a:srgbClr val="202122"/>
              </a:solidFill>
              <a:highlight>
                <a:srgbClr val="FFFFFF"/>
              </a:highlight>
            </a:endParaRPr>
          </a:p>
          <a:p>
            <a:pPr marL="914400" lvl="1" indent="-301625" algn="l" rtl="0">
              <a:spcBef>
                <a:spcPts val="0"/>
              </a:spcBef>
              <a:spcAft>
                <a:spcPts val="0"/>
              </a:spcAft>
              <a:buClr>
                <a:srgbClr val="202122"/>
              </a:buClr>
              <a:buSzPts val="1150"/>
              <a:buChar char="○"/>
            </a:pPr>
            <a:r>
              <a:rPr lang="en" sz="1150">
                <a:solidFill>
                  <a:srgbClr val="202122"/>
                </a:solidFill>
                <a:highlight>
                  <a:srgbClr val="FFFFFF"/>
                </a:highlight>
              </a:rPr>
              <a:t>He became a symbol of slave resistance/survival and provided a sense of continuity with an African past. </a:t>
            </a:r>
            <a:endParaRPr sz="1150">
              <a:solidFill>
                <a:srgbClr val="202122"/>
              </a:solidFill>
              <a:highlight>
                <a:srgbClr val="FFFFFF"/>
              </a:highlight>
            </a:endParaRPr>
          </a:p>
        </p:txBody>
      </p:sp>
      <p:pic>
        <p:nvPicPr>
          <p:cNvPr id="145" name="Google Shape;145;p19" descr="Follow the spider Anansi on his quest to complete a challenge from the Sky God in order to take ownership of the world’s stories.&#10;&#10;--&#10;&#10;Long ago, all stories belonged to Nyame, the all-seeing Sky God. But one creature, Anansi, was determined to bring the stories down to Earth. Anansi went to Nyame and requested to take ownership of the world’s stories. The Sky God told Anansi that he could have all the stories he wished — but only if he could complete an impossible task. Emily Zobel Marshall shares the cunning spider's journey.&#10;&#10;Lesson by Emily Zobel Marshall, directed by Keegan Thornhill.&#10;&#10;Support Our Non-Profit Mission&#10;----------------------------------------------&#10;Support us on Patreon: http://bit.ly/TEDEdPatreon&#10;Check out our merch: http://bit.ly/TEDEDShop&#10;----------------------------------------------&#10;&#10;Connect With Us&#10;----------------------------------------------&#10;Sign up for our newsletter: http://bit.ly/TEDEdNewsletter&#10;Follow us on Facebook: http://bit.ly/TEDEdFacebook&#10;Find us on Twitter: http://bit.ly/TEDEdTwitter&#10;Peep us on Instagram: http://bit.ly/TEDEdInstagram&#10;----------------------------------------------&#10;&#10;Keep Learning&#10;----------------------------------------------&#10;View full lesson: https://ed.ted.com/lessons/the-myth-of-anansi-the-trickster-spider-emily-zobel-marshall&#10;Dig deeper with additional resources: https://ed.ted.com/lessons/the-myth-of-anansi-the-trickster-spider-emily-zobel-marshall#digdeeper&#10;&#10;Animator's website: https://www.behance.net/cosmiconionring&#10;----------------------------------------------&#10;&#10;Thank you so much to our patrons for your support! Without you this video would not be possible! zjweele13, Jurjen Geleijn, Anna-Pitschna Kunz, Edla Paniguel, Thomas Mungavan, Jaron Blackburn, Venkat Venkatakrishnan, ReuniteKorea, Aaron Henson, Rohan Gupta, Begum Tutuncu, Mikhail Shkirev, Brian Richards, Cindy O., Jørgen Østerpart, Tyron Jung, Carolyn Corwin, Carsten Tobehn, Katie Dean, Ezgi Yersu, Gerald Onyango, alessandra tasso, Côme Vincent, Doreen Reynolds-Consolati, Manognya Chakrapani, Ayala Ron, Samantha Chow, Eunsun Kim, Phyllis Dubrow, Ophelia Gibson Best, Paul Schneider, Joichiro Yamada, Henrique Cassús, Lyn-z Schulte, Elaine Fitzpatrick, Karthik Cherala, Clarence E. Harper Jr., Brad Sullivan, Karen Ho, Vignan Velivela, Ana Maria, Exal Enrique Cisneros Tuch, Tejas Dc, Khalifa Alhulail, Martin Stephen, Dan Paterniti, Jose Henrique Leopoldo e Silva, Elnathan Joshua Bangayan, Jayant Sahewal, Mandeep Singh, Abhijit Kiran Valluri and Kris Siverhus." title="The myth of Anansi, the trickster spider - Emily Zobel Marshall">
            <a:hlinkClick r:id="rId3"/>
          </p:cNvPr>
          <p:cNvPicPr preferRelativeResize="0"/>
          <p:nvPr/>
        </p:nvPicPr>
        <p:blipFill>
          <a:blip r:embed="rId4">
            <a:alphaModFix/>
          </a:blip>
          <a:stretch>
            <a:fillRect/>
          </a:stretch>
        </p:blipFill>
        <p:spPr>
          <a:xfrm>
            <a:off x="3975113" y="1560058"/>
            <a:ext cx="4866875" cy="2737617"/>
          </a:xfrm>
          <a:prstGeom prst="rect">
            <a:avLst/>
          </a:prstGeom>
          <a:noFill/>
          <a:ln>
            <a:noFill/>
          </a:ln>
        </p:spPr>
      </p:pic>
      <p:sp>
        <p:nvSpPr>
          <p:cNvPr id="146" name="Google Shape;146;p19"/>
          <p:cNvSpPr txBox="1"/>
          <p:nvPr/>
        </p:nvSpPr>
        <p:spPr>
          <a:xfrm>
            <a:off x="350425" y="4352200"/>
            <a:ext cx="2781000" cy="47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7" name="Google Shape;147;p19"/>
          <p:cNvSpPr txBox="1"/>
          <p:nvPr/>
        </p:nvSpPr>
        <p:spPr>
          <a:xfrm>
            <a:off x="4176175" y="4390100"/>
            <a:ext cx="4464600" cy="27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t>**Pay close attention to how the story explains the role of Anansi ** </a:t>
            </a:r>
            <a:endParaRPr sz="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a:off x="345100" y="572550"/>
            <a:ext cx="7688400" cy="5352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2300"/>
              </a:spcAft>
              <a:buNone/>
            </a:pPr>
            <a:r>
              <a:rPr lang="en" sz="2100"/>
              <a:t>Anansi &amp; the African Diaspora: Haiti’s </a:t>
            </a:r>
            <a:r>
              <a:rPr lang="en" sz="2100">
                <a:solidFill>
                  <a:srgbClr val="000000"/>
                </a:solidFill>
              </a:rPr>
              <a:t>Ti-Malice and Bouki</a:t>
            </a:r>
            <a:endParaRPr sz="2100"/>
          </a:p>
        </p:txBody>
      </p:sp>
      <p:sp>
        <p:nvSpPr>
          <p:cNvPr id="153" name="Google Shape;153;p20"/>
          <p:cNvSpPr txBox="1">
            <a:spLocks noGrp="1"/>
          </p:cNvSpPr>
          <p:nvPr>
            <p:ph type="body" idx="1"/>
          </p:nvPr>
        </p:nvSpPr>
        <p:spPr>
          <a:xfrm>
            <a:off x="270700" y="1424350"/>
            <a:ext cx="3198600" cy="3533100"/>
          </a:xfrm>
          <a:prstGeom prst="rect">
            <a:avLst/>
          </a:prstGeom>
        </p:spPr>
        <p:txBody>
          <a:bodyPr spcFirstLastPara="1" wrap="square" lIns="91425" tIns="91425" rIns="91425" bIns="91425" anchor="t" anchorCtr="0">
            <a:normAutofit/>
          </a:bodyPr>
          <a:lstStyle/>
          <a:p>
            <a:pPr marL="457200" lvl="0" indent="-309210" algn="l" rtl="0">
              <a:lnSpc>
                <a:spcPct val="100000"/>
              </a:lnSpc>
              <a:spcBef>
                <a:spcPts val="0"/>
              </a:spcBef>
              <a:spcAft>
                <a:spcPts val="0"/>
              </a:spcAft>
              <a:buClr>
                <a:srgbClr val="393838"/>
              </a:buClr>
              <a:buSzPts val="1269"/>
              <a:buFont typeface="Arial"/>
              <a:buChar char="●"/>
            </a:pPr>
            <a:r>
              <a:rPr lang="en" sz="1269">
                <a:solidFill>
                  <a:srgbClr val="393838"/>
                </a:solidFill>
                <a:highlight>
                  <a:srgbClr val="FFFFFF"/>
                </a:highlight>
                <a:latin typeface="Arial"/>
                <a:ea typeface="Arial"/>
                <a:cs typeface="Arial"/>
                <a:sym typeface="Arial"/>
              </a:rPr>
              <a:t>Ti Malice is a trickster figure in Haitian folklore. </a:t>
            </a:r>
            <a:endParaRPr sz="1269">
              <a:solidFill>
                <a:srgbClr val="393838"/>
              </a:solidFill>
              <a:highlight>
                <a:srgbClr val="FFFFFF"/>
              </a:highlight>
              <a:latin typeface="Arial"/>
              <a:ea typeface="Arial"/>
              <a:cs typeface="Arial"/>
              <a:sym typeface="Arial"/>
            </a:endParaRPr>
          </a:p>
          <a:p>
            <a:pPr marL="914400" lvl="1" indent="-309210" algn="l" rtl="0">
              <a:lnSpc>
                <a:spcPct val="100000"/>
              </a:lnSpc>
              <a:spcBef>
                <a:spcPts val="0"/>
              </a:spcBef>
              <a:spcAft>
                <a:spcPts val="0"/>
              </a:spcAft>
              <a:buClr>
                <a:srgbClr val="393838"/>
              </a:buClr>
              <a:buSzPts val="1269"/>
              <a:buFont typeface="Arial"/>
              <a:buChar char="○"/>
            </a:pPr>
            <a:r>
              <a:rPr lang="en" sz="1269">
                <a:solidFill>
                  <a:srgbClr val="393838"/>
                </a:solidFill>
                <a:highlight>
                  <a:srgbClr val="FFFFFF"/>
                </a:highlight>
                <a:latin typeface="Arial"/>
                <a:ea typeface="Arial"/>
                <a:cs typeface="Arial"/>
                <a:sym typeface="Arial"/>
              </a:rPr>
              <a:t>He is cunning and clever, but lazy.</a:t>
            </a:r>
            <a:endParaRPr sz="1269">
              <a:solidFill>
                <a:srgbClr val="393838"/>
              </a:solidFill>
              <a:highlight>
                <a:srgbClr val="FFFFFF"/>
              </a:highlight>
              <a:latin typeface="Arial"/>
              <a:ea typeface="Arial"/>
              <a:cs typeface="Arial"/>
              <a:sym typeface="Arial"/>
            </a:endParaRPr>
          </a:p>
          <a:p>
            <a:pPr marL="457200" lvl="0" indent="-309210" algn="l" rtl="0">
              <a:lnSpc>
                <a:spcPct val="100000"/>
              </a:lnSpc>
              <a:spcBef>
                <a:spcPts val="0"/>
              </a:spcBef>
              <a:spcAft>
                <a:spcPts val="0"/>
              </a:spcAft>
              <a:buClr>
                <a:srgbClr val="393838"/>
              </a:buClr>
              <a:buSzPts val="1269"/>
              <a:buFont typeface="Arial"/>
              <a:buChar char="●"/>
            </a:pPr>
            <a:r>
              <a:rPr lang="en" sz="1269">
                <a:solidFill>
                  <a:srgbClr val="393838"/>
                </a:solidFill>
                <a:highlight>
                  <a:srgbClr val="FFFFFF"/>
                </a:highlight>
                <a:latin typeface="Arial"/>
                <a:ea typeface="Arial"/>
                <a:cs typeface="Arial"/>
                <a:sym typeface="Arial"/>
              </a:rPr>
              <a:t>(Ton-Ton) </a:t>
            </a:r>
            <a:r>
              <a:rPr lang="en" sz="1269">
                <a:solidFill>
                  <a:srgbClr val="393838"/>
                </a:solidFill>
                <a:highlight>
                  <a:schemeClr val="lt1"/>
                </a:highlight>
                <a:latin typeface="Arial"/>
                <a:ea typeface="Arial"/>
                <a:cs typeface="Arial"/>
                <a:sym typeface="Arial"/>
              </a:rPr>
              <a:t>Bouki i</a:t>
            </a:r>
            <a:r>
              <a:rPr lang="en" sz="1269">
                <a:solidFill>
                  <a:srgbClr val="393838"/>
                </a:solidFill>
                <a:highlight>
                  <a:srgbClr val="FFFFFF"/>
                </a:highlight>
                <a:latin typeface="Arial"/>
                <a:ea typeface="Arial"/>
                <a:cs typeface="Arial"/>
                <a:sym typeface="Arial"/>
              </a:rPr>
              <a:t>s greedy and dim-witted, but hardworking. </a:t>
            </a:r>
            <a:endParaRPr sz="1269">
              <a:solidFill>
                <a:srgbClr val="393838"/>
              </a:solidFill>
              <a:highlight>
                <a:srgbClr val="FFFFFF"/>
              </a:highlight>
              <a:latin typeface="Arial"/>
              <a:ea typeface="Arial"/>
              <a:cs typeface="Arial"/>
              <a:sym typeface="Arial"/>
            </a:endParaRPr>
          </a:p>
          <a:p>
            <a:pPr marL="457200" lvl="0" indent="-309210" algn="l" rtl="0">
              <a:lnSpc>
                <a:spcPct val="100000"/>
              </a:lnSpc>
              <a:spcBef>
                <a:spcPts val="0"/>
              </a:spcBef>
              <a:spcAft>
                <a:spcPts val="0"/>
              </a:spcAft>
              <a:buClr>
                <a:srgbClr val="393838"/>
              </a:buClr>
              <a:buSzPts val="1269"/>
              <a:buFont typeface="Arial"/>
              <a:buChar char="●"/>
            </a:pPr>
            <a:r>
              <a:rPr lang="en" sz="1269">
                <a:solidFill>
                  <a:srgbClr val="393838"/>
                </a:solidFill>
                <a:highlight>
                  <a:srgbClr val="FFFFFF"/>
                </a:highlight>
                <a:latin typeface="Arial"/>
                <a:ea typeface="Arial"/>
                <a:cs typeface="Arial"/>
                <a:sym typeface="Arial"/>
              </a:rPr>
              <a:t>The stories of Ti Malice and Uncle Bouki were primarily passed down in oral tales and some originate from Anansi. </a:t>
            </a:r>
            <a:endParaRPr sz="1269">
              <a:solidFill>
                <a:srgbClr val="393838"/>
              </a:solidFill>
              <a:highlight>
                <a:srgbClr val="FFFFFF"/>
              </a:highlight>
              <a:latin typeface="Arial"/>
              <a:ea typeface="Arial"/>
              <a:cs typeface="Arial"/>
              <a:sym typeface="Arial"/>
            </a:endParaRPr>
          </a:p>
          <a:p>
            <a:pPr marL="914400" lvl="1" indent="-309210" algn="l" rtl="0">
              <a:lnSpc>
                <a:spcPct val="100000"/>
              </a:lnSpc>
              <a:spcBef>
                <a:spcPts val="0"/>
              </a:spcBef>
              <a:spcAft>
                <a:spcPts val="0"/>
              </a:spcAft>
              <a:buClr>
                <a:srgbClr val="393838"/>
              </a:buClr>
              <a:buSzPts val="1269"/>
              <a:buFont typeface="Arial"/>
              <a:buChar char="○"/>
            </a:pPr>
            <a:r>
              <a:rPr lang="en" sz="1269">
                <a:solidFill>
                  <a:srgbClr val="393838"/>
                </a:solidFill>
                <a:highlight>
                  <a:srgbClr val="FFFFFF"/>
                </a:highlight>
                <a:latin typeface="Arial"/>
                <a:ea typeface="Arial"/>
                <a:cs typeface="Arial"/>
                <a:sym typeface="Arial"/>
              </a:rPr>
              <a:t>His characteristics were divided between the two animals (the rabbit and the hyena).</a:t>
            </a:r>
            <a:endParaRPr sz="1269">
              <a:solidFill>
                <a:srgbClr val="393838"/>
              </a:solidFill>
              <a:highlight>
                <a:srgbClr val="FFFFFF"/>
              </a:highlight>
              <a:latin typeface="Arial"/>
              <a:ea typeface="Arial"/>
              <a:cs typeface="Arial"/>
              <a:sym typeface="Arial"/>
            </a:endParaRPr>
          </a:p>
          <a:p>
            <a:pPr marL="0" lvl="0" indent="0" algn="l" rtl="0">
              <a:spcBef>
                <a:spcPts val="0"/>
              </a:spcBef>
              <a:spcAft>
                <a:spcPts val="1200"/>
              </a:spcAft>
              <a:buNone/>
            </a:pPr>
            <a:endParaRPr/>
          </a:p>
        </p:txBody>
      </p:sp>
      <p:pic>
        <p:nvPicPr>
          <p:cNvPr id="154" name="Google Shape;154;p20"/>
          <p:cNvPicPr preferRelativeResize="0"/>
          <p:nvPr/>
        </p:nvPicPr>
        <p:blipFill>
          <a:blip r:embed="rId3">
            <a:alphaModFix/>
          </a:blip>
          <a:stretch>
            <a:fillRect/>
          </a:stretch>
        </p:blipFill>
        <p:spPr>
          <a:xfrm>
            <a:off x="3740762" y="1825900"/>
            <a:ext cx="2651626" cy="2340975"/>
          </a:xfrm>
          <a:prstGeom prst="rect">
            <a:avLst/>
          </a:prstGeom>
          <a:noFill/>
          <a:ln>
            <a:noFill/>
          </a:ln>
        </p:spPr>
      </p:pic>
      <p:pic>
        <p:nvPicPr>
          <p:cNvPr id="155" name="Google Shape;155;p20"/>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6503925" y="999700"/>
            <a:ext cx="2487300" cy="3730950"/>
          </a:xfrm>
          <a:prstGeom prst="rect">
            <a:avLst/>
          </a:prstGeom>
          <a:noFill/>
          <a:ln>
            <a:noFill/>
          </a:ln>
        </p:spPr>
      </p:pic>
      <p:sp>
        <p:nvSpPr>
          <p:cNvPr id="156" name="Google Shape;156;p20"/>
          <p:cNvSpPr txBox="1"/>
          <p:nvPr/>
        </p:nvSpPr>
        <p:spPr>
          <a:xfrm>
            <a:off x="7119875" y="4674850"/>
            <a:ext cx="2208600" cy="28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i="1"/>
              <a:t>Sos Ti Malice </a:t>
            </a:r>
            <a:endParaRPr sz="1000" i="1"/>
          </a:p>
        </p:txBody>
      </p:sp>
      <p:sp>
        <p:nvSpPr>
          <p:cNvPr id="157" name="Google Shape;157;p20"/>
          <p:cNvSpPr txBox="1"/>
          <p:nvPr/>
        </p:nvSpPr>
        <p:spPr>
          <a:xfrm>
            <a:off x="3962275" y="4166875"/>
            <a:ext cx="2208600" cy="37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Ti Malice (The Rabbit)</a:t>
            </a:r>
            <a:endParaRPr sz="1000"/>
          </a:p>
          <a:p>
            <a:pPr marL="0" lvl="0" indent="0" algn="l" rtl="0">
              <a:spcBef>
                <a:spcPts val="0"/>
              </a:spcBef>
              <a:spcAft>
                <a:spcPts val="0"/>
              </a:spcAft>
              <a:buNone/>
            </a:pPr>
            <a:r>
              <a:rPr lang="en" sz="1000"/>
              <a:t>Bouki (The Hyena)</a:t>
            </a:r>
            <a:endParaRPr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txBox="1">
            <a:spLocks noGrp="1"/>
          </p:cNvSpPr>
          <p:nvPr>
            <p:ph type="title"/>
          </p:nvPr>
        </p:nvSpPr>
        <p:spPr>
          <a:xfrm>
            <a:off x="209450" y="572550"/>
            <a:ext cx="7688400" cy="535200"/>
          </a:xfrm>
          <a:prstGeom prst="rect">
            <a:avLst/>
          </a:prstGeom>
        </p:spPr>
        <p:txBody>
          <a:bodyPr spcFirstLastPara="1" wrap="square" lIns="91425" tIns="91425" rIns="91425" bIns="91425" anchor="t" anchorCtr="0">
            <a:noAutofit/>
          </a:bodyPr>
          <a:lstStyle/>
          <a:p>
            <a:pPr marL="0" lvl="0" indent="0" algn="ctr" rtl="0">
              <a:lnSpc>
                <a:spcPct val="137500"/>
              </a:lnSpc>
              <a:spcBef>
                <a:spcPts val="0"/>
              </a:spcBef>
              <a:spcAft>
                <a:spcPts val="0"/>
              </a:spcAft>
              <a:buNone/>
            </a:pPr>
            <a:r>
              <a:rPr lang="en" sz="1800"/>
              <a:t>Anansi &amp; the African Diaspora: </a:t>
            </a:r>
            <a:r>
              <a:rPr lang="en" sz="1800">
                <a:solidFill>
                  <a:srgbClr val="000000"/>
                </a:solidFill>
                <a:highlight>
                  <a:srgbClr val="FFFFFF"/>
                </a:highlight>
              </a:rPr>
              <a:t>Br'er Rabbit in the American South</a:t>
            </a:r>
            <a:endParaRPr sz="1800">
              <a:solidFill>
                <a:srgbClr val="000000"/>
              </a:solidFill>
              <a:highlight>
                <a:srgbClr val="FFFFFF"/>
              </a:highlight>
            </a:endParaRPr>
          </a:p>
          <a:p>
            <a:pPr marL="0" lvl="0" indent="0" algn="l" rtl="0">
              <a:spcBef>
                <a:spcPts val="0"/>
              </a:spcBef>
              <a:spcAft>
                <a:spcPts val="0"/>
              </a:spcAft>
              <a:buNone/>
            </a:pPr>
            <a:endParaRPr/>
          </a:p>
        </p:txBody>
      </p:sp>
      <p:sp>
        <p:nvSpPr>
          <p:cNvPr id="163" name="Google Shape;163;p21"/>
          <p:cNvSpPr txBox="1">
            <a:spLocks noGrp="1"/>
          </p:cNvSpPr>
          <p:nvPr>
            <p:ph type="body" idx="1"/>
          </p:nvPr>
        </p:nvSpPr>
        <p:spPr>
          <a:xfrm>
            <a:off x="346238" y="1615075"/>
            <a:ext cx="3007200" cy="2836500"/>
          </a:xfrm>
          <a:prstGeom prst="rect">
            <a:avLst/>
          </a:prstGeom>
        </p:spPr>
        <p:txBody>
          <a:bodyPr spcFirstLastPara="1" wrap="square" lIns="91425" tIns="91425" rIns="91425" bIns="91425" anchor="t" anchorCtr="0">
            <a:normAutofit lnSpcReduction="10000"/>
          </a:bodyPr>
          <a:lstStyle/>
          <a:p>
            <a:pPr marL="457200" lvl="0" indent="-295275" algn="l" rtl="0">
              <a:spcBef>
                <a:spcPts val="400"/>
              </a:spcBef>
              <a:spcAft>
                <a:spcPts val="0"/>
              </a:spcAft>
              <a:buClr>
                <a:srgbClr val="202122"/>
              </a:buClr>
              <a:buSzPts val="1050"/>
              <a:buFont typeface="Arial"/>
              <a:buChar char="●"/>
            </a:pPr>
            <a:r>
              <a:rPr lang="en" sz="1050">
                <a:solidFill>
                  <a:srgbClr val="202122"/>
                </a:solidFill>
                <a:highlight>
                  <a:srgbClr val="FFFFFF"/>
                </a:highlight>
                <a:latin typeface="Arial"/>
                <a:ea typeface="Arial"/>
                <a:cs typeface="Arial"/>
                <a:sym typeface="Arial"/>
              </a:rPr>
              <a:t>Br'er Rabbit (an abbreviation of </a:t>
            </a:r>
            <a:r>
              <a:rPr lang="en" sz="1050" i="1">
                <a:solidFill>
                  <a:srgbClr val="202122"/>
                </a:solidFill>
                <a:highlight>
                  <a:srgbClr val="FFFFFF"/>
                </a:highlight>
                <a:latin typeface="Arial"/>
                <a:ea typeface="Arial"/>
                <a:cs typeface="Arial"/>
                <a:sym typeface="Arial"/>
              </a:rPr>
              <a:t>Brother Rabbit</a:t>
            </a:r>
            <a:r>
              <a:rPr lang="en" sz="1050">
                <a:solidFill>
                  <a:srgbClr val="202122"/>
                </a:solidFill>
                <a:highlight>
                  <a:srgbClr val="FFFFFF"/>
                </a:highlight>
                <a:latin typeface="Arial"/>
                <a:ea typeface="Arial"/>
                <a:cs typeface="Arial"/>
                <a:sym typeface="Arial"/>
              </a:rPr>
              <a:t>) is a central trickster figure in oral traditions passed down by African-Americans in the American South. </a:t>
            </a:r>
            <a:endParaRPr sz="1050">
              <a:solidFill>
                <a:srgbClr val="202122"/>
              </a:solidFill>
              <a:highlight>
                <a:srgbClr val="FFFFFF"/>
              </a:highlight>
              <a:latin typeface="Arial"/>
              <a:ea typeface="Arial"/>
              <a:cs typeface="Arial"/>
              <a:sym typeface="Arial"/>
            </a:endParaRPr>
          </a:p>
          <a:p>
            <a:pPr marL="457200" lvl="0" indent="-295275" algn="l" rtl="0">
              <a:spcBef>
                <a:spcPts val="0"/>
              </a:spcBef>
              <a:spcAft>
                <a:spcPts val="0"/>
              </a:spcAft>
              <a:buClr>
                <a:srgbClr val="202122"/>
              </a:buClr>
              <a:buSzPts val="1050"/>
              <a:buFont typeface="Arial"/>
              <a:buChar char="●"/>
            </a:pPr>
            <a:r>
              <a:rPr lang="en" sz="1050">
                <a:solidFill>
                  <a:srgbClr val="202122"/>
                </a:solidFill>
                <a:highlight>
                  <a:srgbClr val="FFFFFF"/>
                </a:highlight>
                <a:latin typeface="Arial"/>
                <a:ea typeface="Arial"/>
                <a:cs typeface="Arial"/>
                <a:sym typeface="Arial"/>
              </a:rPr>
              <a:t>Adaptations of Br’er Rabbit reached new and “popular” audiences through the authorship of Joel Harris.</a:t>
            </a:r>
            <a:endParaRPr sz="1050">
              <a:solidFill>
                <a:srgbClr val="202122"/>
              </a:solidFill>
              <a:highlight>
                <a:srgbClr val="FFFFFF"/>
              </a:highlight>
              <a:latin typeface="Arial"/>
              <a:ea typeface="Arial"/>
              <a:cs typeface="Arial"/>
              <a:sym typeface="Arial"/>
            </a:endParaRPr>
          </a:p>
          <a:p>
            <a:pPr marL="914400" lvl="1" indent="-295275" algn="l" rtl="0">
              <a:spcBef>
                <a:spcPts val="0"/>
              </a:spcBef>
              <a:spcAft>
                <a:spcPts val="0"/>
              </a:spcAft>
              <a:buClr>
                <a:srgbClr val="202122"/>
              </a:buClr>
              <a:buSzPts val="1050"/>
              <a:buFont typeface="Arial"/>
              <a:buChar char="○"/>
            </a:pPr>
            <a:r>
              <a:rPr lang="en" sz="1050">
                <a:solidFill>
                  <a:srgbClr val="202122"/>
                </a:solidFill>
                <a:highlight>
                  <a:srgbClr val="FFFFFF"/>
                </a:highlight>
                <a:latin typeface="Arial"/>
                <a:ea typeface="Arial"/>
                <a:cs typeface="Arial"/>
                <a:sym typeface="Arial"/>
              </a:rPr>
              <a:t>Harris created the character “Uncle Remis”</a:t>
            </a:r>
            <a:endParaRPr sz="1050">
              <a:solidFill>
                <a:srgbClr val="202122"/>
              </a:solidFill>
              <a:highlight>
                <a:srgbClr val="FFFFFF"/>
              </a:highlight>
              <a:latin typeface="Arial"/>
              <a:ea typeface="Arial"/>
              <a:cs typeface="Arial"/>
              <a:sym typeface="Arial"/>
            </a:endParaRPr>
          </a:p>
          <a:p>
            <a:pPr marL="914400" lvl="1" indent="-295275" algn="l" rtl="0">
              <a:spcBef>
                <a:spcPts val="0"/>
              </a:spcBef>
              <a:spcAft>
                <a:spcPts val="0"/>
              </a:spcAft>
              <a:buClr>
                <a:srgbClr val="202122"/>
              </a:buClr>
              <a:buSzPts val="1050"/>
              <a:buFont typeface="Arial"/>
              <a:buChar char="○"/>
            </a:pPr>
            <a:r>
              <a:rPr lang="en" sz="1050">
                <a:solidFill>
                  <a:srgbClr val="202122"/>
                </a:solidFill>
                <a:highlight>
                  <a:srgbClr val="FFFFFF"/>
                </a:highlight>
                <a:latin typeface="Arial"/>
                <a:ea typeface="Arial"/>
                <a:cs typeface="Arial"/>
                <a:sym typeface="Arial"/>
              </a:rPr>
              <a:t>Remis is used as a griot-like figure that shares versions of Anansi tales often with unfruitful endings.</a:t>
            </a:r>
            <a:endParaRPr sz="1050">
              <a:solidFill>
                <a:srgbClr val="202122"/>
              </a:solidFill>
              <a:highlight>
                <a:srgbClr val="FFFFFF"/>
              </a:highlight>
              <a:latin typeface="Arial"/>
              <a:ea typeface="Arial"/>
              <a:cs typeface="Arial"/>
              <a:sym typeface="Arial"/>
            </a:endParaRPr>
          </a:p>
          <a:p>
            <a:pPr marL="457200" lvl="0" indent="-295275" algn="l" rtl="0">
              <a:spcBef>
                <a:spcPts val="0"/>
              </a:spcBef>
              <a:spcAft>
                <a:spcPts val="0"/>
              </a:spcAft>
              <a:buClr>
                <a:srgbClr val="202122"/>
              </a:buClr>
              <a:buSzPts val="1050"/>
              <a:buFont typeface="Arial"/>
              <a:buChar char="●"/>
            </a:pPr>
            <a:r>
              <a:rPr lang="en" sz="1050">
                <a:solidFill>
                  <a:srgbClr val="202122"/>
                </a:solidFill>
                <a:highlight>
                  <a:srgbClr val="FFFFFF"/>
                </a:highlight>
                <a:latin typeface="Arial"/>
                <a:ea typeface="Arial"/>
                <a:cs typeface="Arial"/>
                <a:sym typeface="Arial"/>
              </a:rPr>
              <a:t>The most famous of the Anansi stories adapted by Remus is </a:t>
            </a:r>
            <a:r>
              <a:rPr lang="en" sz="1050" i="1">
                <a:solidFill>
                  <a:srgbClr val="202122"/>
                </a:solidFill>
                <a:highlight>
                  <a:srgbClr val="FFFFFF"/>
                </a:highlight>
                <a:latin typeface="Arial"/>
                <a:ea typeface="Arial"/>
                <a:cs typeface="Arial"/>
                <a:sym typeface="Arial"/>
              </a:rPr>
              <a:t>Tar Baby</a:t>
            </a:r>
            <a:r>
              <a:rPr lang="en" sz="1050">
                <a:solidFill>
                  <a:srgbClr val="202122"/>
                </a:solidFill>
                <a:highlight>
                  <a:srgbClr val="FFFFFF"/>
                </a:highlight>
                <a:latin typeface="Arial"/>
                <a:ea typeface="Arial"/>
                <a:cs typeface="Arial"/>
                <a:sym typeface="Arial"/>
              </a:rPr>
              <a:t>. </a:t>
            </a:r>
            <a:endParaRPr sz="1400" baseline="30000">
              <a:solidFill>
                <a:srgbClr val="202122"/>
              </a:solidFill>
              <a:highlight>
                <a:srgbClr val="FFFFFF"/>
              </a:highlight>
              <a:latin typeface="Arial"/>
              <a:ea typeface="Arial"/>
              <a:cs typeface="Arial"/>
              <a:sym typeface="Arial"/>
            </a:endParaRPr>
          </a:p>
        </p:txBody>
      </p:sp>
      <p:sp>
        <p:nvSpPr>
          <p:cNvPr id="164" name="Google Shape;164;p21"/>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p>
            <a:pPr marL="0" lvl="0" indent="0" algn="l" rtl="0">
              <a:spcBef>
                <a:spcPts val="500"/>
              </a:spcBef>
              <a:spcAft>
                <a:spcPts val="0"/>
              </a:spcAft>
              <a:buNone/>
            </a:pPr>
            <a:endParaRPr sz="1050">
              <a:solidFill>
                <a:srgbClr val="202122"/>
              </a:solidFill>
              <a:highlight>
                <a:srgbClr val="FFFFFF"/>
              </a:highlight>
              <a:latin typeface="Arial"/>
              <a:ea typeface="Arial"/>
              <a:cs typeface="Arial"/>
              <a:sym typeface="Arial"/>
            </a:endParaRPr>
          </a:p>
          <a:p>
            <a:pPr marL="0" lvl="0" indent="0" algn="l" rtl="0">
              <a:spcBef>
                <a:spcPts val="500"/>
              </a:spcBef>
              <a:spcAft>
                <a:spcPts val="0"/>
              </a:spcAft>
              <a:buNone/>
            </a:pPr>
            <a:endParaRPr sz="1050">
              <a:solidFill>
                <a:srgbClr val="202122"/>
              </a:solidFill>
              <a:highlight>
                <a:srgbClr val="FFFFFF"/>
              </a:highlight>
              <a:latin typeface="Arial"/>
              <a:ea typeface="Arial"/>
              <a:cs typeface="Arial"/>
              <a:sym typeface="Arial"/>
            </a:endParaRPr>
          </a:p>
          <a:p>
            <a:pPr marL="0" lvl="0" indent="0" algn="l" rtl="0">
              <a:spcBef>
                <a:spcPts val="500"/>
              </a:spcBef>
              <a:spcAft>
                <a:spcPts val="1200"/>
              </a:spcAft>
              <a:buNone/>
            </a:pPr>
            <a:endParaRPr/>
          </a:p>
        </p:txBody>
      </p:sp>
      <p:pic>
        <p:nvPicPr>
          <p:cNvPr id="165" name="Google Shape;165;p21"/>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5257350" y="993000"/>
            <a:ext cx="1524175" cy="2338900"/>
          </a:xfrm>
          <a:prstGeom prst="rect">
            <a:avLst/>
          </a:prstGeom>
          <a:noFill/>
          <a:ln>
            <a:noFill/>
          </a:ln>
        </p:spPr>
      </p:pic>
      <p:pic>
        <p:nvPicPr>
          <p:cNvPr id="166" name="Google Shape;166;p21"/>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572000" y="3376875"/>
            <a:ext cx="2605324" cy="1710825"/>
          </a:xfrm>
          <a:prstGeom prst="rect">
            <a:avLst/>
          </a:prstGeom>
          <a:noFill/>
          <a:ln>
            <a:noFill/>
          </a:ln>
        </p:spPr>
      </p:pic>
      <p:pic>
        <p:nvPicPr>
          <p:cNvPr id="167" name="Google Shape;167;p21"/>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7438363" y="1095750"/>
            <a:ext cx="1628725" cy="2133392"/>
          </a:xfrm>
          <a:prstGeom prst="rect">
            <a:avLst/>
          </a:prstGeom>
          <a:noFill/>
          <a:ln>
            <a:noFill/>
          </a:ln>
        </p:spPr>
      </p:pic>
      <p:sp>
        <p:nvSpPr>
          <p:cNvPr id="168" name="Google Shape;168;p21"/>
          <p:cNvSpPr txBox="1"/>
          <p:nvPr/>
        </p:nvSpPr>
        <p:spPr>
          <a:xfrm>
            <a:off x="7361863" y="3210975"/>
            <a:ext cx="1781700" cy="71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solidFill>
                  <a:srgbClr val="202122"/>
                </a:solidFill>
                <a:highlight>
                  <a:srgbClr val="FFFFFF"/>
                </a:highlight>
              </a:rPr>
              <a:t>Joel Harris was an American journalist amd fiction writer, best known for creating the character Uncle Remus</a:t>
            </a:r>
            <a:r>
              <a:rPr lang="en" sz="700"/>
              <a:t>. </a:t>
            </a:r>
            <a:endParaRPr sz="70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On-screen Show (16:9)</PresentationFormat>
  <Paragraphs>73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Merriweather</vt:lpstr>
      <vt:lpstr>Raleway</vt:lpstr>
      <vt:lpstr>Lato</vt:lpstr>
      <vt:lpstr>Streamline</vt:lpstr>
      <vt:lpstr>African Folklore: Anansi &amp; Spider Man </vt:lpstr>
      <vt:lpstr>Overview</vt:lpstr>
      <vt:lpstr>Who is Anansi the Spider?                                                                </vt:lpstr>
      <vt:lpstr>How the Word Was Passed….</vt:lpstr>
      <vt:lpstr>Anansi: The Trickster                                                    </vt:lpstr>
      <vt:lpstr>Anansi &amp; the African Diaspora </vt:lpstr>
      <vt:lpstr>Anansi &amp; the African Diaspora: Jamaica                                                                </vt:lpstr>
      <vt:lpstr>Anansi &amp; the African Diaspora: Haiti’s Ti-Malice and Bouki</vt:lpstr>
      <vt:lpstr>Anansi &amp; the African Diaspora: Br'er Rabbit in the American South </vt:lpstr>
      <vt:lpstr>Anansi in Contemporary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Folklore: Anansi &amp; Spider Man </dc:title>
  <cp:lastModifiedBy>Ginger Shoulders</cp:lastModifiedBy>
  <cp:revision>1</cp:revision>
  <dcterms:modified xsi:type="dcterms:W3CDTF">2024-01-17T21:34:39Z</dcterms:modified>
</cp:coreProperties>
</file>