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27" d="100"/>
          <a:sy n="27" d="100"/>
        </p:scale>
        <p:origin x="447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0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A0697-C34D-4FB7-B723-DE7CB09A7BCB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B7022-3B74-4FFE-A3C9-5A3A31D87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50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students 15-20 minutes to review images, skim website discussion, and add their responses to a Jam Board. Discuss as a whole group. Do these cartoons alter their views of Dr. Seuss in any way? How do they feel about “cancel culture”? Should Dr. Seuss be cancelled?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DB7022-3B74-4FFE-A3C9-5A3A31D870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53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definition, discuss historical examples of propaganda – connected to Dr. Seuss’s political cartoons – and brainstorm ideas for where propaganda is seen today.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DB7022-3B74-4FFE-A3C9-5A3A31D870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44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students a brief clip of </a:t>
            </a:r>
            <a:r>
              <a:rPr lang="en-US" i="1" dirty="0"/>
              <a:t>American Born Chinese </a:t>
            </a:r>
            <a:r>
              <a:rPr lang="en-US" i="0" dirty="0"/>
              <a:t> and ask them to discuss how this film speaks back to (and also plays with) anti-Asian and anti-Chinese propaganda. They are reading the book this week and should consider the differences between the graphic novel and this clip.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DB7022-3B74-4FFE-A3C9-5A3A31D870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44225-912D-631C-7CD2-E34800B71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629B22-1FAC-2D73-C8B0-B2D188D62D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78604-0833-38B1-5C28-0B2800CEA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F744-C491-42A9-B090-D31AA0FE750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2515D-7A0A-1FB0-B193-D683E9EBD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9DCD1-2CBC-9055-A6D7-4A2EB8FF5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9A1B-F904-4363-822D-855E8D53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6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A1687-BC7B-9BCB-1E44-16BD0B3F8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0E9360-C57E-C9A4-14FF-2FDC057CA2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8A875-62CE-0F96-58CA-91E18CF6D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F744-C491-42A9-B090-D31AA0FE750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69BE4-D4B3-68D5-3D7C-24B1BDFBB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36D31-6F09-A51E-BE06-F05B280B4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9A1B-F904-4363-822D-855E8D53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0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28CD63-AF6D-5C3F-35BD-898CB8D918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6E9C5-1714-6767-DDF0-20DC2BF1A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3D972-D1D4-5E3A-38DA-5E53336D5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F744-C491-42A9-B090-D31AA0FE750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57B65-62D1-279C-8AF3-2946E7A9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5EBC4-05E3-7264-12FE-31EF0144E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9A1B-F904-4363-822D-855E8D53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5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D63CB-BCE2-35A3-3C60-68FA3A2FB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01A50-121C-558F-7E88-A14BA5785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B6FC0-5154-1ACC-6918-3E32681E9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F744-C491-42A9-B090-D31AA0FE750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CE126-A449-4DE9-6B04-B903A378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AEBD-7486-D3BC-A9B1-D5A067F56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9A1B-F904-4363-822D-855E8D53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1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E01EA-4F41-A92B-68EA-7AC24C05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C70A2-918E-6F77-4DA9-039F9CDF3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38D0D-CDB9-C649-450F-5C4062B49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F744-C491-42A9-B090-D31AA0FE750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6B5D7-07A9-7FB6-F814-800C56B96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34A02-9646-5287-3E80-F4AAF4579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9A1B-F904-4363-822D-855E8D53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1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38C77-DB9D-A7F7-EFCE-E88C9D930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10DF5-2150-0EE4-2726-82488575D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71E0C-23DB-EDF3-C658-1AC46213E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332FA-FE26-7831-8C57-2D2C25C78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F744-C491-42A9-B090-D31AA0FE750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95AE0E-450F-94CF-930A-806B505C2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D9721-E027-1E1C-D07C-4E18E632F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9A1B-F904-4363-822D-855E8D53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0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40DDD-8F13-73A3-6FD3-8C8BC2EAB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91E70-33B9-BC1F-009A-63B0A374D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8A63B-962A-CC77-3708-1BA47B381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688F25-05F6-CAF4-18D7-44A2646669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01092D-F2BE-EA14-01C0-3A5ABD29D7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1764F8-5CD3-03C3-F2F7-640245057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F744-C491-42A9-B090-D31AA0FE750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FC8523-DB8E-412F-B6D9-F47280FFB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45A378-7EAD-AF48-CEC7-2C122173C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9A1B-F904-4363-822D-855E8D53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8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A2E33-FE0A-690A-B888-8A34646D7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A899C5-EC19-5C45-F281-1A791E2A7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F744-C491-42A9-B090-D31AA0FE750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7AC6E9-EF89-9E1F-1FF1-9559B55C6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1E1A08-4899-AAAE-1C82-DE9269CB5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9A1B-F904-4363-822D-855E8D53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8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843E4D-7698-B1D5-B9AB-F6311735B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F744-C491-42A9-B090-D31AA0FE750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411534-FAF4-5881-7B12-EB83806CA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363990-68B5-601A-A1C1-F87032707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9A1B-F904-4363-822D-855E8D53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2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BE4A5-21BD-D08C-407C-4441582E0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CB2D8-DD54-0D57-3B6F-684721028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0E49F-DD5A-3691-1B31-4EC1010D6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62123-0A4F-44EA-F439-D2D0F483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F744-C491-42A9-B090-D31AA0FE750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F2684-6AA0-EDE3-C3A8-07DF5DDC2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B5C5B-4207-6711-5F66-4087FB56B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9A1B-F904-4363-822D-855E8D53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41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6E6EB-FFBD-CFF7-491A-BC79CF3CB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381313-F9CC-48CD-6922-8425B0C12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84A103-D239-4BA4-4053-EF76460D99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17F8BA-D832-4814-9BAB-635AA531D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F744-C491-42A9-B090-D31AA0FE750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7A96D-4AFB-9952-923C-C5AAA29E1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55F46-41F0-F5BC-B06C-F5634A049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9A1B-F904-4363-822D-855E8D53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0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34C863-7631-7614-A9BE-802F6576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EAD20-E58A-D849-8933-DC090182C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6ACF7-3316-B05C-54B3-0016C76B4B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3F744-C491-42A9-B090-D31AA0FE750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1DFF7-4A6B-9990-5923-077A8B6469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64521-AB7D-8253-3574-DC06674600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9A1B-F904-4363-822D-855E8D53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8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culture.com/2014/08/dr-seuss-draws-racist-anti-japanese-cartoons-during-ww-ii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5F456C-4474-93F4-45D7-F3DF2D83C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7737" y="1384296"/>
            <a:ext cx="4605340" cy="2387600"/>
          </a:xfrm>
        </p:spPr>
        <p:txBody>
          <a:bodyPr>
            <a:normAutofit/>
          </a:bodyPr>
          <a:lstStyle/>
          <a:p>
            <a:pPr algn="l"/>
            <a:r>
              <a:rPr lang="en-US" sz="5000">
                <a:solidFill>
                  <a:schemeClr val="bg1"/>
                </a:solidFill>
              </a:rPr>
              <a:t>Comics for K-12 Educators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781700-971F-A420-BBC1-6D16E20D05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87737" y="3863971"/>
            <a:ext cx="4605340" cy="1655762"/>
          </a:xfrm>
        </p:spPr>
        <p:txBody>
          <a:bodyPr>
            <a:normAutofit/>
          </a:bodyPr>
          <a:lstStyle/>
          <a:p>
            <a:pPr algn="l"/>
            <a:r>
              <a:rPr lang="en-US" sz="2000">
                <a:solidFill>
                  <a:schemeClr val="bg1"/>
                </a:solidFill>
              </a:rPr>
              <a:t>Week 6</a:t>
            </a:r>
          </a:p>
        </p:txBody>
      </p:sp>
      <p:pic>
        <p:nvPicPr>
          <p:cNvPr id="1026" name="Picture 2" descr="Dr. Seuss | Biography, Books, Characters, Movies, &amp; Facts | Britannica">
            <a:extLst>
              <a:ext uri="{FF2B5EF4-FFF2-40B4-BE49-F238E27FC236}">
                <a16:creationId xmlns:a16="http://schemas.microsoft.com/office/drawing/2014/main" id="{99FA0B25-434D-9183-F627-BA7DFD1BEB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 bwMode="auto">
          <a:xfrm>
            <a:off x="473874" y="1057275"/>
            <a:ext cx="5917401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EF36B2BE-65F4-46E3-AFDD-A9AE9E885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5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654413-9310-AC5C-303B-8041F8848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anchor="b">
            <a:normAutofit/>
          </a:bodyPr>
          <a:lstStyle/>
          <a:p>
            <a:r>
              <a:rPr lang="en-US" sz="3800">
                <a:solidFill>
                  <a:schemeClr val="bg1"/>
                </a:solidFill>
              </a:rPr>
              <a:t>To Discuss</a:t>
            </a:r>
          </a:p>
        </p:txBody>
      </p:sp>
      <p:cxnSp>
        <p:nvCxnSpPr>
          <p:cNvPr id="2057" name="Straight Connector 2056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DA6FA-BE4C-D535-4E11-DE0806ECA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769" y="1909192"/>
            <a:ext cx="4586513" cy="364771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000" dirty="0">
                <a:solidFill>
                  <a:schemeClr val="bg1"/>
                </a:solidFill>
              </a:rPr>
              <a:t>What do you know about Dr. Seuss?</a:t>
            </a:r>
          </a:p>
          <a:p>
            <a:pPr marL="514350" indent="-514350">
              <a:buAutoNum type="arabicParenR"/>
            </a:pPr>
            <a:r>
              <a:rPr lang="en-US" sz="2000" dirty="0">
                <a:solidFill>
                  <a:schemeClr val="bg1"/>
                </a:solidFill>
              </a:rPr>
              <a:t>What are your feelings about Dr. Seuss? </a:t>
            </a:r>
          </a:p>
          <a:p>
            <a:pPr marL="514350" indent="-514350">
              <a:buAutoNum type="arabicParenR"/>
            </a:pPr>
            <a:r>
              <a:rPr lang="en-US" sz="2000" dirty="0">
                <a:solidFill>
                  <a:schemeClr val="bg1"/>
                </a:solidFill>
              </a:rPr>
              <a:t>Why do you think Dr. Seuss’s books have recently been challenged/banned in some places? </a:t>
            </a:r>
          </a:p>
          <a:p>
            <a:pPr marL="514350" indent="-514350">
              <a:buAutoNum type="arabicParenR"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2059" name="Straight Connector 2058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Dr. Seuss | Penguin Random House">
            <a:extLst>
              <a:ext uri="{FF2B5EF4-FFF2-40B4-BE49-F238E27FC236}">
                <a16:creationId xmlns:a16="http://schemas.microsoft.com/office/drawing/2014/main" id="{9FED2055-2614-7FB5-2F70-E52C77C0CF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 bwMode="auto">
          <a:xfrm>
            <a:off x="6525453" y="10"/>
            <a:ext cx="566654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635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3A414A-7514-AE16-733A-223B72C18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en-US" sz="6800">
                <a:solidFill>
                  <a:schemeClr val="bg1"/>
                </a:solidFill>
              </a:rPr>
              <a:t>Dr. Seuss’s Political Cartoons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4D6E6-693B-6E6F-B498-6CE6F03DE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>
                <a:solidFill>
                  <a:schemeClr val="bg1"/>
                </a:solidFill>
              </a:rPr>
              <a:t>Take some time to look over and analyze Dr. Seuss’s political cartoons: </a:t>
            </a:r>
            <a:r>
              <a:rPr lang="en-US" sz="2000">
                <a:solidFill>
                  <a:schemeClr val="bg1"/>
                </a:solidFill>
                <a:hlinkClick r:id="rId3"/>
              </a:rPr>
              <a:t>Open Culture Website</a:t>
            </a:r>
            <a:endParaRPr lang="en-US" sz="200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chemeClr val="bg1"/>
                </a:solidFill>
              </a:rPr>
              <a:t>What are your responses to these images? </a:t>
            </a:r>
          </a:p>
          <a:p>
            <a:pPr marL="0" indent="0">
              <a:buNone/>
            </a:pPr>
            <a:endParaRPr lang="en-US" sz="200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chemeClr val="bg1"/>
                </a:solidFill>
              </a:rPr>
              <a:t>Would you use them in a K-12 classroom? Why or why not? </a:t>
            </a:r>
          </a:p>
        </p:txBody>
      </p:sp>
    </p:spTree>
    <p:extLst>
      <p:ext uri="{BB962C8B-B14F-4D97-AF65-F5344CB8AC3E}">
        <p14:creationId xmlns:p14="http://schemas.microsoft.com/office/powerpoint/2010/main" val="2626615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385465-8E2F-907D-7AA6-FFC96A16B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5400" dirty="0"/>
              <a:t>Propaganda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5BCFB-5C06-A353-5128-160DCBF7B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dirty="0"/>
              <a:t>Information, especially of a biased or misleading nature, used to promote or publicize a particular political cause or point of view (Google Dictionary)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Where do we see propaganda in society today?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What count as “propaganda” and what does not? </a:t>
            </a:r>
          </a:p>
        </p:txBody>
      </p:sp>
      <p:pic>
        <p:nvPicPr>
          <p:cNvPr id="7" name="Graphic 6" descr="Error">
            <a:extLst>
              <a:ext uri="{FF2B5EF4-FFF2-40B4-BE49-F238E27FC236}">
                <a16:creationId xmlns:a16="http://schemas.microsoft.com/office/drawing/2014/main" id="{A92B3945-1342-20C1-A91E-2E3362129D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9048" y="699516"/>
            <a:ext cx="5458968" cy="545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373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6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American Born Chinese - Rotten Tomatoes">
            <a:extLst>
              <a:ext uri="{FF2B5EF4-FFF2-40B4-BE49-F238E27FC236}">
                <a16:creationId xmlns:a16="http://schemas.microsoft.com/office/drawing/2014/main" id="{4589E502-D984-A029-6217-8FCF24E9B7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" y="-2"/>
            <a:ext cx="5410198" cy="68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3088" name="Rectangle 3087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B0671D-0A90-038C-654B-27DDC503F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405685"/>
            <a:ext cx="5464968" cy="1559301"/>
          </a:xfrm>
        </p:spPr>
        <p:txBody>
          <a:bodyPr>
            <a:normAutofit/>
          </a:bodyPr>
          <a:lstStyle/>
          <a:p>
            <a:r>
              <a:rPr lang="en-US" sz="4000" i="1" dirty="0"/>
              <a:t>American Born Chinese</a:t>
            </a:r>
          </a:p>
        </p:txBody>
      </p:sp>
      <p:sp>
        <p:nvSpPr>
          <p:cNvPr id="3078" name="Content Placeholder 3077">
            <a:extLst>
              <a:ext uri="{FF2B5EF4-FFF2-40B4-BE49-F238E27FC236}">
                <a16:creationId xmlns:a16="http://schemas.microsoft.com/office/drawing/2014/main" id="{8329CAB1-A953-9ECB-3B44-85BE08996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317" y="2743200"/>
            <a:ext cx="5247340" cy="349687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How does Gene </a:t>
            </a:r>
            <a:r>
              <a:rPr lang="en-US" sz="2000"/>
              <a:t>Luen</a:t>
            </a:r>
            <a:r>
              <a:rPr lang="en-US" sz="2000" dirty="0"/>
              <a:t> Yang’s </a:t>
            </a:r>
            <a:r>
              <a:rPr lang="en-US" sz="2000" i="1" dirty="0"/>
              <a:t>American Born Chinese </a:t>
            </a:r>
            <a:r>
              <a:rPr lang="en-US" sz="2000" dirty="0"/>
              <a:t>speak back to anti-Asian and anti-Chinese propaganda? 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9274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15723E-CEF5-3743-48E2-923071D46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/>
              <a:t>Discussion #6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979EF-A44D-8DC9-97EE-72DF98A39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90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TO DO: </a:t>
            </a:r>
          </a:p>
          <a:p>
            <a:pPr marL="0" marR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900" b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Discussion #6</a:t>
            </a:r>
            <a:r>
              <a:rPr lang="en-US" sz="190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~ Name TWO ways in which Yang’s </a:t>
            </a:r>
            <a:r>
              <a:rPr lang="en-US" sz="1900" i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American Born Chinese </a:t>
            </a:r>
            <a:r>
              <a:rPr lang="en-US" sz="190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challenges the history of propaganda in comic texts, as evidenced in the work of Dr. Seuss and as discussed in Scott’s (2007) article. What activities might you do with K-12 students to address/redress racist and/or nationalistic propaganda, using a text like Yang’s? </a:t>
            </a:r>
          </a:p>
          <a:p>
            <a:pPr marL="0" indent="0">
              <a:buNone/>
            </a:pPr>
            <a:endParaRPr lang="en-US" sz="1900"/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A11103D9-9C9C-7B6D-4132-6C57662B1F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76760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366</Words>
  <Application>Microsoft Office PowerPoint</Application>
  <PresentationFormat>Widescreen</PresentationFormat>
  <Paragraphs>30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Comics for K-12 Educators</vt:lpstr>
      <vt:lpstr>To Discuss</vt:lpstr>
      <vt:lpstr>Dr. Seuss’s Political Cartoons</vt:lpstr>
      <vt:lpstr>Propaganda</vt:lpstr>
      <vt:lpstr>American Born Chinese</vt:lpstr>
      <vt:lpstr>Discussion #6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Comics for K-12 Educators</dc:title>
  <dc:creator>Katherine Sciurba</dc:creator>
  <cp:lastModifiedBy>Ginger Shoulders</cp:lastModifiedBy>
  <cp:revision>7</cp:revision>
  <dcterms:created xsi:type="dcterms:W3CDTF">2024-01-12T06:44:05Z</dcterms:created>
  <dcterms:modified xsi:type="dcterms:W3CDTF">2024-01-17T21:42:50Z</dcterms:modified>
</cp:coreProperties>
</file>