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g1qZb1w8NOqtRyj0GoVvLpt9y6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Have students discuss collectively or in breakout groups (depending on class size) and then share to the whole group. </a:t>
            </a: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Give students 15-20 minutes to read the Bishop text and write notes in response to these questions. Then, facilitate a discussion related to these questions. It will be important to interrogate how the “mirror” is conceptualized. Is the VISUAL enough? What else might need to be present in a comic text (or any other text) for it to feel relevant to you? </a:t>
            </a:r>
            <a:endParaRPr/>
          </a:p>
        </p:txBody>
      </p:sp>
      <p:sp>
        <p:nvSpPr>
          <p:cNvPr id="109" name="Google Shape;1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See Dando, 2023 for references for these points; students should read the entire article on their own in order to cite it adequately in the discussion post this week. </a:t>
            </a:r>
            <a:endParaRPr/>
          </a:p>
        </p:txBody>
      </p:sp>
      <p:sp>
        <p:nvSpPr>
          <p:cNvPr id="127" name="Google Shape;12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Get students to consider the degree to which the two boy characters are distinguishable from one another, aside from their visual racial differences. How is “representation” of the Black character in this text different from the representation of the Black heroes in other comics? Students should take a moment to look up other comic book character of color with which they are familiar (named in the first discussion), and share them with the group. </a:t>
            </a:r>
            <a:endParaRPr/>
          </a:p>
        </p:txBody>
      </p:sp>
      <p:sp>
        <p:nvSpPr>
          <p:cNvPr id="157" name="Google Shape;15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Give students 20-30 minutes to read this comic in its entirety online and discuss the questions in small groups. They should document their answers in a Google doc, collaboratively, for in-class work credit. Then they should share to the whole group. </a:t>
            </a:r>
            <a:endParaRPr/>
          </a:p>
        </p:txBody>
      </p:sp>
      <p:sp>
        <p:nvSpPr>
          <p:cNvPr id="169" name="Google Shape;16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Dm_2m-Hg6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bldf.org/judgement-day/"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txBox="1">
            <a:spLocks noGrp="1"/>
          </p:cNvSpPr>
          <p:nvPr>
            <p:ph type="ctrTitle"/>
          </p:nvPr>
        </p:nvSpPr>
        <p:spPr>
          <a:xfrm>
            <a:off x="838200" y="1174819"/>
            <a:ext cx="4375151" cy="28583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700"/>
              <a:buFont typeface="Calibri"/>
              <a:buNone/>
            </a:pPr>
            <a:r>
              <a:rPr lang="en-US" sz="6700" dirty="0">
                <a:solidFill>
                  <a:schemeClr val="tx1"/>
                </a:solidFill>
              </a:rPr>
              <a:t>Comics for K-12 Educators</a:t>
            </a:r>
            <a:endParaRPr dirty="0">
              <a:solidFill>
                <a:schemeClr val="tx1"/>
              </a:solidFill>
            </a:endParaRPr>
          </a:p>
        </p:txBody>
      </p:sp>
      <p:sp>
        <p:nvSpPr>
          <p:cNvPr id="90" name="Google Shape;90;p1"/>
          <p:cNvSpPr txBox="1">
            <a:spLocks noGrp="1"/>
          </p:cNvSpPr>
          <p:nvPr>
            <p:ph type="subTitle" idx="1"/>
          </p:nvPr>
        </p:nvSpPr>
        <p:spPr>
          <a:xfrm>
            <a:off x="838200" y="4414180"/>
            <a:ext cx="4377793" cy="159450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400"/>
              <a:buNone/>
            </a:pPr>
            <a:r>
              <a:rPr lang="en-US" dirty="0">
                <a:solidFill>
                  <a:schemeClr val="tx1"/>
                </a:solidFill>
              </a:rPr>
              <a:t>Week 3</a:t>
            </a:r>
            <a:endParaRPr dirty="0">
              <a:solidFill>
                <a:schemeClr val="tx1"/>
              </a:solidFill>
            </a:endParaRPr>
          </a:p>
        </p:txBody>
      </p:sp>
      <p:pic>
        <p:nvPicPr>
          <p:cNvPr id="91" name="Google Shape;91;p1" descr="Hardcover The Adventures of Captain Underpants (Captain Underpants #1), Volume 1 Book"/>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682343" y="1"/>
            <a:ext cx="6509657" cy="6857999"/>
          </a:xfrm>
          <a:custGeom>
            <a:avLst/>
            <a:gdLst/>
            <a:ahLst/>
            <a:cxnLst/>
            <a:rect l="l" t="t" r="r" b="b"/>
            <a:pathLst>
              <a:path w="6509657" h="6857999" extrusionOk="0">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0"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3" y="528850"/>
                  <a:pt x="335480" y="536547"/>
                  <a:pt x="337867" y="544146"/>
                </a:cubicBezTo>
                <a:lnTo>
                  <a:pt x="340032" y="549926"/>
                </a:lnTo>
                <a:lnTo>
                  <a:pt x="340448" y="551717"/>
                </a:lnTo>
                <a:lnTo>
                  <a:pt x="346286" y="566616"/>
                </a:lnTo>
                <a:lnTo>
                  <a:pt x="346338" y="566754"/>
                </a:lnTo>
                <a:lnTo>
                  <a:pt x="352655" y="583595"/>
                </a:lnTo>
                <a:lnTo>
                  <a:pt x="359452" y="612658"/>
                </a:lnTo>
                <a:cubicBezTo>
                  <a:pt x="358987" y="604728"/>
                  <a:pt x="357230" y="597005"/>
                  <a:pt x="354829" y="589388"/>
                </a:cubicBezTo>
                <a:lnTo>
                  <a:pt x="352655" y="583595"/>
                </a:lnTo>
                <a:lnTo>
                  <a:pt x="352236" y="581804"/>
                </a:lnTo>
                <a:lnTo>
                  <a:pt x="346286" y="566616"/>
                </a:lnTo>
                <a:lnTo>
                  <a:pt x="340032" y="549926"/>
                </a:lnTo>
                <a:close/>
                <a:moveTo>
                  <a:pt x="384407" y="268794"/>
                </a:moveTo>
                <a:lnTo>
                  <a:pt x="387838" y="328017"/>
                </a:lnTo>
                <a:cubicBezTo>
                  <a:pt x="389527" y="318646"/>
                  <a:pt x="389932" y="309031"/>
                  <a:pt x="389283" y="299164"/>
                </a:cubicBezTo>
                <a:cubicBezTo>
                  <a:pt x="388635" y="289296"/>
                  <a:pt x="386932" y="279176"/>
                  <a:pt x="384407" y="268794"/>
                </a:cubicBezTo>
                <a:close/>
                <a:moveTo>
                  <a:pt x="66991" y="0"/>
                </a:moveTo>
                <a:lnTo>
                  <a:pt x="6509657" y="0"/>
                </a:lnTo>
                <a:lnTo>
                  <a:pt x="6509657" y="6857999"/>
                </a:lnTo>
                <a:lnTo>
                  <a:pt x="149318" y="6857999"/>
                </a:lnTo>
                <a:lnTo>
                  <a:pt x="149318" y="6857457"/>
                </a:lnTo>
                <a:lnTo>
                  <a:pt x="22079" y="6857457"/>
                </a:lnTo>
                <a:lnTo>
                  <a:pt x="26850" y="6796804"/>
                </a:lnTo>
                <a:cubicBezTo>
                  <a:pt x="32161" y="6777207"/>
                  <a:pt x="39591" y="6758011"/>
                  <a:pt x="44354" y="6738388"/>
                </a:cubicBezTo>
                <a:cubicBezTo>
                  <a:pt x="48736" y="6720103"/>
                  <a:pt x="58832" y="6702955"/>
                  <a:pt x="67214" y="6685617"/>
                </a:cubicBezTo>
                <a:cubicBezTo>
                  <a:pt x="83217" y="6652472"/>
                  <a:pt x="73120" y="6617036"/>
                  <a:pt x="77310" y="6583128"/>
                </a:cubicBezTo>
                <a:cubicBezTo>
                  <a:pt x="78645" y="6572269"/>
                  <a:pt x="80168" y="6561411"/>
                  <a:pt x="82837" y="6550742"/>
                </a:cubicBezTo>
                <a:cubicBezTo>
                  <a:pt x="89885" y="6521593"/>
                  <a:pt x="95981" y="6491874"/>
                  <a:pt x="105697" y="6463490"/>
                </a:cubicBezTo>
                <a:cubicBezTo>
                  <a:pt x="116556" y="6431292"/>
                  <a:pt x="131034" y="6400429"/>
                  <a:pt x="146086" y="6363664"/>
                </a:cubicBezTo>
                <a:cubicBezTo>
                  <a:pt x="142275" y="6350899"/>
                  <a:pt x="131986" y="6331277"/>
                  <a:pt x="131034" y="6311084"/>
                </a:cubicBezTo>
                <a:cubicBezTo>
                  <a:pt x="127795" y="6246121"/>
                  <a:pt x="145513" y="6185351"/>
                  <a:pt x="173518" y="6127247"/>
                </a:cubicBezTo>
                <a:cubicBezTo>
                  <a:pt x="181899" y="6109530"/>
                  <a:pt x="187424" y="6090477"/>
                  <a:pt x="195616" y="6072569"/>
                </a:cubicBezTo>
                <a:cubicBezTo>
                  <a:pt x="198472" y="6066284"/>
                  <a:pt x="204569" y="6058092"/>
                  <a:pt x="210285" y="6056948"/>
                </a:cubicBezTo>
                <a:cubicBezTo>
                  <a:pt x="243432" y="6050282"/>
                  <a:pt x="242863" y="6025515"/>
                  <a:pt x="244766" y="5999796"/>
                </a:cubicBezTo>
                <a:cubicBezTo>
                  <a:pt x="247051" y="5969124"/>
                  <a:pt x="252386" y="5938836"/>
                  <a:pt x="256958" y="5908355"/>
                </a:cubicBezTo>
                <a:cubicBezTo>
                  <a:pt x="257530" y="5904353"/>
                  <a:pt x="261531" y="5900735"/>
                  <a:pt x="264200" y="5897114"/>
                </a:cubicBezTo>
                <a:cubicBezTo>
                  <a:pt x="268199" y="5891590"/>
                  <a:pt x="274295" y="5886447"/>
                  <a:pt x="275818" y="5880348"/>
                </a:cubicBezTo>
                <a:cubicBezTo>
                  <a:pt x="283249" y="5849107"/>
                  <a:pt x="289535" y="5817674"/>
                  <a:pt x="296393" y="5786239"/>
                </a:cubicBezTo>
                <a:cubicBezTo>
                  <a:pt x="297918" y="5779191"/>
                  <a:pt x="299823" y="5771953"/>
                  <a:pt x="302870" y="5765474"/>
                </a:cubicBezTo>
                <a:cubicBezTo>
                  <a:pt x="305728" y="5759378"/>
                  <a:pt x="310683" y="5754234"/>
                  <a:pt x="313730" y="5748136"/>
                </a:cubicBezTo>
                <a:cubicBezTo>
                  <a:pt x="321920" y="5731564"/>
                  <a:pt x="329541" y="5714607"/>
                  <a:pt x="338685" y="5695178"/>
                </a:cubicBezTo>
                <a:cubicBezTo>
                  <a:pt x="321541" y="5684320"/>
                  <a:pt x="331257" y="5669647"/>
                  <a:pt x="339447" y="5651360"/>
                </a:cubicBezTo>
                <a:cubicBezTo>
                  <a:pt x="347830" y="5632691"/>
                  <a:pt x="350497" y="5611164"/>
                  <a:pt x="353545"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5" y="4893907"/>
                  <a:pt x="406697" y="4884572"/>
                </a:cubicBezTo>
                <a:cubicBezTo>
                  <a:pt x="399647" y="4857522"/>
                  <a:pt x="388978" y="4831420"/>
                  <a:pt x="384216" y="4803988"/>
                </a:cubicBezTo>
                <a:cubicBezTo>
                  <a:pt x="381551" y="4788747"/>
                  <a:pt x="386312" y="4771793"/>
                  <a:pt x="389741" y="4755980"/>
                </a:cubicBezTo>
                <a:cubicBezTo>
                  <a:pt x="393362"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2" y="4346201"/>
                  <a:pt x="391265" y="4340674"/>
                  <a:pt x="392218" y="4335722"/>
                </a:cubicBezTo>
                <a:cubicBezTo>
                  <a:pt x="401743" y="4281810"/>
                  <a:pt x="387838" y="4231324"/>
                  <a:pt x="369547" y="4181603"/>
                </a:cubicBezTo>
                <a:cubicBezTo>
                  <a:pt x="367643" y="4176461"/>
                  <a:pt x="368214" y="4170174"/>
                  <a:pt x="368595" y="4164458"/>
                </a:cubicBezTo>
                <a:cubicBezTo>
                  <a:pt x="369928" y="4148453"/>
                  <a:pt x="376597" y="4131119"/>
                  <a:pt x="372597" y="4116641"/>
                </a:cubicBezTo>
                <a:cubicBezTo>
                  <a:pt x="361546" y="4078159"/>
                  <a:pt x="348211" y="4040058"/>
                  <a:pt x="331447" y="4003861"/>
                </a:cubicBezTo>
                <a:cubicBezTo>
                  <a:pt x="314494" y="3967091"/>
                  <a:pt x="300203" y="3932993"/>
                  <a:pt x="317349" y="3890891"/>
                </a:cubicBezTo>
                <a:cubicBezTo>
                  <a:pt x="324589" y="3872985"/>
                  <a:pt x="319445" y="3849362"/>
                  <a:pt x="317541" y="3828785"/>
                </a:cubicBezTo>
                <a:cubicBezTo>
                  <a:pt x="316016" y="3813737"/>
                  <a:pt x="307443" y="3799258"/>
                  <a:pt x="307443" y="3784397"/>
                </a:cubicBezTo>
                <a:cubicBezTo>
                  <a:pt x="307443" y="3744770"/>
                  <a:pt x="297345" y="3709529"/>
                  <a:pt x="276771" y="3675238"/>
                </a:cubicBezTo>
                <a:cubicBezTo>
                  <a:pt x="268770" y="3661899"/>
                  <a:pt x="274106" y="3641134"/>
                  <a:pt x="272009" y="3623799"/>
                </a:cubicBezTo>
                <a:cubicBezTo>
                  <a:pt x="269533" y="3605509"/>
                  <a:pt x="267247" y="3586653"/>
                  <a:pt x="261720" y="3569124"/>
                </a:cubicBezTo>
                <a:cubicBezTo>
                  <a:pt x="247243" y="3523785"/>
                  <a:pt x="230859" y="3479015"/>
                  <a:pt x="215618" y="3433866"/>
                </a:cubicBezTo>
                <a:cubicBezTo>
                  <a:pt x="203045" y="3396719"/>
                  <a:pt x="212951" y="3360139"/>
                  <a:pt x="218286" y="3323372"/>
                </a:cubicBezTo>
                <a:cubicBezTo>
                  <a:pt x="221715" y="3300319"/>
                  <a:pt x="229907" y="3278795"/>
                  <a:pt x="217715" y="3252885"/>
                </a:cubicBezTo>
                <a:cubicBezTo>
                  <a:pt x="206093" y="3228119"/>
                  <a:pt x="208761" y="3196686"/>
                  <a:pt x="202475" y="3168870"/>
                </a:cubicBezTo>
                <a:cubicBezTo>
                  <a:pt x="197141" y="3145436"/>
                  <a:pt x="188566" y="3122770"/>
                  <a:pt x="180184" y="3100099"/>
                </a:cubicBezTo>
                <a:cubicBezTo>
                  <a:pt x="168753" y="3069235"/>
                  <a:pt x="156753" y="3038756"/>
                  <a:pt x="162468" y="3005035"/>
                </a:cubicBezTo>
                <a:cubicBezTo>
                  <a:pt x="168945" y="2966742"/>
                  <a:pt x="144560" y="2940455"/>
                  <a:pt x="128366" y="2910353"/>
                </a:cubicBezTo>
                <a:cubicBezTo>
                  <a:pt x="117318" y="2889587"/>
                  <a:pt x="109126" y="2866918"/>
                  <a:pt x="102268" y="2844248"/>
                </a:cubicBezTo>
                <a:cubicBezTo>
                  <a:pt x="93313" y="2813958"/>
                  <a:pt x="87978" y="2782716"/>
                  <a:pt x="79216" y="2752235"/>
                </a:cubicBezTo>
                <a:cubicBezTo>
                  <a:pt x="66072" y="2706131"/>
                  <a:pt x="55785"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1" y="2360933"/>
                </a:cubicBezTo>
                <a:cubicBezTo>
                  <a:pt x="28541" y="2356744"/>
                  <a:pt x="36543" y="2344741"/>
                  <a:pt x="37877" y="2335405"/>
                </a:cubicBezTo>
                <a:cubicBezTo>
                  <a:pt x="41877" y="2307402"/>
                  <a:pt x="35971" y="2281683"/>
                  <a:pt x="23017" y="2254633"/>
                </a:cubicBezTo>
                <a:cubicBezTo>
                  <a:pt x="10824" y="2229296"/>
                  <a:pt x="12158" y="2197670"/>
                  <a:pt x="7395" y="2168903"/>
                </a:cubicBezTo>
                <a:cubicBezTo>
                  <a:pt x="5680"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4" y="1938009"/>
                  <a:pt x="18445" y="1921817"/>
                </a:cubicBezTo>
                <a:cubicBezTo>
                  <a:pt x="19779" y="1915912"/>
                  <a:pt x="24922" y="1910004"/>
                  <a:pt x="24161" y="1904673"/>
                </a:cubicBezTo>
                <a:cubicBezTo>
                  <a:pt x="15968" y="1851709"/>
                  <a:pt x="52545" y="1813610"/>
                  <a:pt x="68738" y="1768838"/>
                </a:cubicBezTo>
                <a:cubicBezTo>
                  <a:pt x="85886" y="1721785"/>
                  <a:pt x="112174" y="1676253"/>
                  <a:pt x="104363" y="1623675"/>
                </a:cubicBezTo>
                <a:cubicBezTo>
                  <a:pt x="99601" y="1591859"/>
                  <a:pt x="88551" y="1561189"/>
                  <a:pt x="81882" y="1529563"/>
                </a:cubicBezTo>
                <a:cubicBezTo>
                  <a:pt x="79597" y="1518324"/>
                  <a:pt x="79978" y="1505751"/>
                  <a:pt x="82264" y="1494509"/>
                </a:cubicBezTo>
                <a:cubicBezTo>
                  <a:pt x="92743" y="1440216"/>
                  <a:pt x="94266" y="1386684"/>
                  <a:pt x="77120" y="1333341"/>
                </a:cubicBezTo>
                <a:cubicBezTo>
                  <a:pt x="74262" y="1324198"/>
                  <a:pt x="71597" y="1314483"/>
                  <a:pt x="71597" y="1304955"/>
                </a:cubicBezTo>
                <a:cubicBezTo>
                  <a:pt x="71597" y="1252757"/>
                  <a:pt x="75597" y="1201512"/>
                  <a:pt x="94266" y="1151600"/>
                </a:cubicBezTo>
                <a:cubicBezTo>
                  <a:pt x="100553" y="1134834"/>
                  <a:pt x="96553" y="1114449"/>
                  <a:pt x="98077" y="1095972"/>
                </a:cubicBezTo>
                <a:cubicBezTo>
                  <a:pt x="99409" y="1078826"/>
                  <a:pt x="99981" y="1061298"/>
                  <a:pt x="104363" y="1044725"/>
                </a:cubicBezTo>
                <a:cubicBezTo>
                  <a:pt x="110839" y="1020529"/>
                  <a:pt x="111601" y="998052"/>
                  <a:pt x="105887" y="973095"/>
                </a:cubicBezTo>
                <a:cubicBezTo>
                  <a:pt x="100553" y="949281"/>
                  <a:pt x="103219" y="923562"/>
                  <a:pt x="103029" y="898797"/>
                </a:cubicBezTo>
                <a:cubicBezTo>
                  <a:pt x="102839" y="871173"/>
                  <a:pt x="102649" y="843552"/>
                  <a:pt x="103601" y="815929"/>
                </a:cubicBezTo>
                <a:cubicBezTo>
                  <a:pt x="103981" y="804877"/>
                  <a:pt x="111601" y="792306"/>
                  <a:pt x="108553" y="783158"/>
                </a:cubicBezTo>
                <a:cubicBezTo>
                  <a:pt x="98267" y="753633"/>
                  <a:pt x="110649" y="724104"/>
                  <a:pt x="105126" y="694576"/>
                </a:cubicBezTo>
                <a:cubicBezTo>
                  <a:pt x="102268" y="680096"/>
                  <a:pt x="110078" y="663713"/>
                  <a:pt x="110839" y="648092"/>
                </a:cubicBezTo>
                <a:cubicBezTo>
                  <a:pt x="112174" y="622564"/>
                  <a:pt x="111601" y="597037"/>
                  <a:pt x="111983" y="571508"/>
                </a:cubicBezTo>
                <a:cubicBezTo>
                  <a:pt x="112174" y="563125"/>
                  <a:pt x="112936" y="554933"/>
                  <a:pt x="113318" y="546552"/>
                </a:cubicBezTo>
                <a:cubicBezTo>
                  <a:pt x="113697" y="539121"/>
                  <a:pt x="115412" y="531310"/>
                  <a:pt x="114080" y="524262"/>
                </a:cubicBezTo>
                <a:cubicBezTo>
                  <a:pt x="109315" y="498733"/>
                  <a:pt x="101505" y="473587"/>
                  <a:pt x="98457" y="447870"/>
                </a:cubicBezTo>
                <a:cubicBezTo>
                  <a:pt x="95792" y="425581"/>
                  <a:pt x="99409" y="402529"/>
                  <a:pt x="97505" y="380050"/>
                </a:cubicBezTo>
                <a:cubicBezTo>
                  <a:pt x="94266" y="340425"/>
                  <a:pt x="88551" y="300800"/>
                  <a:pt x="84930" y="261173"/>
                </a:cubicBezTo>
                <a:cubicBezTo>
                  <a:pt x="84168" y="252600"/>
                  <a:pt x="88933" y="243648"/>
                  <a:pt x="89313" y="234883"/>
                </a:cubicBezTo>
                <a:cubicBezTo>
                  <a:pt x="90266" y="207450"/>
                  <a:pt x="90457" y="180017"/>
                  <a:pt x="91026" y="152584"/>
                </a:cubicBezTo>
                <a:cubicBezTo>
                  <a:pt x="91218" y="136963"/>
                  <a:pt x="90647" y="121150"/>
                  <a:pt x="92361" y="105718"/>
                </a:cubicBezTo>
                <a:cubicBezTo>
                  <a:pt x="94648" y="85336"/>
                  <a:pt x="98077" y="66857"/>
                  <a:pt x="83217" y="47806"/>
                </a:cubicBezTo>
                <a:cubicBezTo>
                  <a:pt x="77453" y="40471"/>
                  <a:pt x="73691" y="32636"/>
                  <a:pt x="71206" y="24480"/>
                </a:cubicBezTo>
                <a:close/>
              </a:path>
            </a:pathLst>
          </a:custGeom>
          <a:noFill/>
          <a:ln>
            <a:noFill/>
          </a:ln>
          <a:effectLst>
            <a:outerShdw blurRad="381000" dist="152400" dir="10800000" algn="r" rotWithShape="0">
              <a:srgbClr val="000000">
                <a:alpha val="9803"/>
              </a:srgbClr>
            </a:outerShdw>
          </a:effectLst>
        </p:spPr>
      </p:pic>
      <p:sp>
        <p:nvSpPr>
          <p:cNvPr id="92" name="Google Shape;92;p1"/>
          <p:cNvSpPr/>
          <p:nvPr/>
        </p:nvSpPr>
        <p:spPr>
          <a:xfrm rot="5400000" flipH="1">
            <a:off x="2640986"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Google Shape;93;p1"/>
          <p:cNvSpPr/>
          <p:nvPr/>
        </p:nvSpPr>
        <p:spPr>
          <a:xfrm rot="5400000" flipH="1">
            <a:off x="2640988"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rotWithShape="1">
            <a:blip r:embed="rId4">
              <a:alphaModFix amt="57000"/>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0" name="Google Shape;100;p2" descr="Drawings on colourful paper"/>
          <p:cNvPicPr preferRelativeResize="0"/>
          <p:nvPr/>
        </p:nvPicPr>
        <p:blipFill rotWithShape="1">
          <a:blip r:embed="rId3" cstate="email">
            <a:alphaModFix/>
            <a:extLst>
              <a:ext uri="{28A0092B-C50C-407E-A947-70E740481C1C}">
                <a14:useLocalDpi xmlns:a14="http://schemas.microsoft.com/office/drawing/2010/main"/>
              </a:ext>
            </a:extLst>
          </a:blip>
          <a:srcRect b="-1"/>
          <a:stretch/>
        </p:blipFill>
        <p:spPr>
          <a:xfrm>
            <a:off x="20" y="10"/>
            <a:ext cx="8668492" cy="6857990"/>
          </a:xfrm>
          <a:prstGeom prst="rect">
            <a:avLst/>
          </a:prstGeom>
          <a:noFill/>
          <a:ln>
            <a:noFill/>
          </a:ln>
        </p:spPr>
      </p:pic>
      <p:sp>
        <p:nvSpPr>
          <p:cNvPr id="101" name="Google Shape;101;p2"/>
          <p:cNvSpPr/>
          <p:nvPr/>
        </p:nvSpPr>
        <p:spPr>
          <a:xfrm flipH="1">
            <a:off x="2435399" y="0"/>
            <a:ext cx="9756601" cy="6858000"/>
          </a:xfrm>
          <a:prstGeom prst="rect">
            <a:avLst/>
          </a:prstGeom>
          <a:gradFill>
            <a:gsLst>
              <a:gs pos="0">
                <a:srgbClr val="000000">
                  <a:alpha val="0"/>
                </a:srgbClr>
              </a:gs>
              <a:gs pos="19000">
                <a:srgbClr val="000000">
                  <a:alpha val="40000"/>
                </a:srgbClr>
              </a:gs>
              <a:gs pos="35000">
                <a:srgbClr val="000000">
                  <a:alpha val="75686"/>
                </a:srgbClr>
              </a:gs>
              <a:gs pos="52999">
                <a:schemeClr val="dk1"/>
              </a:gs>
              <a:gs pos="100000">
                <a:schemeClr val="dk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p2"/>
          <p:cNvSpPr txBox="1">
            <a:spLocks noGrp="1"/>
          </p:cNvSpPr>
          <p:nvPr>
            <p:ph type="title"/>
          </p:nvPr>
        </p:nvSpPr>
        <p:spPr>
          <a:xfrm>
            <a:off x="8395868" y="1161288"/>
            <a:ext cx="3438144" cy="11247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2800"/>
              <a:buFont typeface="Calibri"/>
              <a:buNone/>
            </a:pPr>
            <a:r>
              <a:rPr lang="en-US" sz="2800">
                <a:solidFill>
                  <a:schemeClr val="lt1"/>
                </a:solidFill>
              </a:rPr>
              <a:t>To Discuss</a:t>
            </a:r>
            <a:endParaRPr/>
          </a:p>
        </p:txBody>
      </p:sp>
      <p:sp>
        <p:nvSpPr>
          <p:cNvPr id="103" name="Google Shape;103;p2"/>
          <p:cNvSpPr/>
          <p:nvPr/>
        </p:nvSpPr>
        <p:spPr>
          <a:xfrm rot="5400000">
            <a:off x="8687333" y="605790"/>
            <a:ext cx="73152" cy="54864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4" name="Google Shape;104;p2"/>
          <p:cNvSpPr/>
          <p:nvPr/>
        </p:nvSpPr>
        <p:spPr>
          <a:xfrm>
            <a:off x="8453018" y="2443480"/>
            <a:ext cx="3218688" cy="9144"/>
          </a:xfrm>
          <a:prstGeom prst="rect">
            <a:avLst/>
          </a:prstGeom>
          <a:solidFill>
            <a:schemeClr val="dk1"/>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05" name="Google Shape;105;p2"/>
          <p:cNvSpPr txBox="1">
            <a:spLocks noGrp="1"/>
          </p:cNvSpPr>
          <p:nvPr>
            <p:ph type="body" idx="1"/>
          </p:nvPr>
        </p:nvSpPr>
        <p:spPr>
          <a:xfrm>
            <a:off x="8395868" y="2718054"/>
            <a:ext cx="3438906" cy="3207258"/>
          </a:xfrm>
          <a:prstGeom prst="rect">
            <a:avLst/>
          </a:prstGeom>
          <a:noFill/>
          <a:ln>
            <a:noFill/>
          </a:ln>
        </p:spPr>
        <p:txBody>
          <a:bodyPr spcFirstLastPara="1" wrap="square" lIns="91425" tIns="45700" rIns="91425" bIns="45700" anchor="t" anchorCtr="0">
            <a:noAutofit/>
          </a:bodyPr>
          <a:lstStyle/>
          <a:p>
            <a:pPr marL="514350" lvl="0" indent="-514350" algn="l" rtl="0">
              <a:lnSpc>
                <a:spcPct val="90000"/>
              </a:lnSpc>
              <a:spcBef>
                <a:spcPts val="0"/>
              </a:spcBef>
              <a:spcAft>
                <a:spcPts val="0"/>
              </a:spcAft>
              <a:buClr>
                <a:schemeClr val="lt1"/>
              </a:buClr>
              <a:buSzPts val="2400"/>
              <a:buAutoNum type="arabicParenR"/>
            </a:pPr>
            <a:r>
              <a:rPr lang="en-US" sz="2400">
                <a:solidFill>
                  <a:schemeClr val="lt1"/>
                </a:solidFill>
              </a:rPr>
              <a:t>With which representations of comic characters of color are you most familiar? </a:t>
            </a:r>
            <a:endParaRPr/>
          </a:p>
          <a:p>
            <a:pPr marL="514350" lvl="0" indent="-514350" algn="l" rtl="0">
              <a:lnSpc>
                <a:spcPct val="90000"/>
              </a:lnSpc>
              <a:spcBef>
                <a:spcPts val="1000"/>
              </a:spcBef>
              <a:spcAft>
                <a:spcPts val="0"/>
              </a:spcAft>
              <a:buClr>
                <a:schemeClr val="lt1"/>
              </a:buClr>
              <a:buSzPts val="2400"/>
              <a:buAutoNum type="arabicParenR"/>
            </a:pPr>
            <a:r>
              <a:rPr lang="en-US" sz="2400">
                <a:solidFill>
                  <a:schemeClr val="lt1"/>
                </a:solidFill>
              </a:rPr>
              <a:t>How many comic book (or graphic novel) characters of color can you name? </a:t>
            </a:r>
            <a:endParaRPr/>
          </a:p>
          <a:p>
            <a:pPr marL="0" lvl="0" indent="0" algn="l" rtl="0">
              <a:lnSpc>
                <a:spcPct val="90000"/>
              </a:lnSpc>
              <a:spcBef>
                <a:spcPts val="1000"/>
              </a:spcBef>
              <a:spcAft>
                <a:spcPts val="0"/>
              </a:spcAft>
              <a:buClr>
                <a:schemeClr val="lt1"/>
              </a:buClr>
              <a:buSzPts val="2400"/>
              <a:buNone/>
            </a:pPr>
            <a:r>
              <a:rPr lang="en-US" sz="2400">
                <a:solidFill>
                  <a:schemeClr val="lt1"/>
                </a:solidFil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Google Shape;111;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 name="Google Shape;112;p3"/>
          <p:cNvSpPr txBox="1">
            <a:spLocks noGrp="1"/>
          </p:cNvSpPr>
          <p:nvPr>
            <p:ph type="title"/>
          </p:nvPr>
        </p:nvSpPr>
        <p:spPr>
          <a:xfrm>
            <a:off x="6234865" y="568517"/>
            <a:ext cx="5248221" cy="106720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400"/>
              <a:buFont typeface="Calibri"/>
              <a:buNone/>
            </a:pPr>
            <a:r>
              <a:rPr lang="en-US" sz="3400">
                <a:solidFill>
                  <a:schemeClr val="lt1"/>
                </a:solidFill>
              </a:rPr>
              <a:t>“Mirrors, Windows, and Sliding Glass Doors”</a:t>
            </a:r>
            <a:endParaRPr/>
          </a:p>
        </p:txBody>
      </p:sp>
      <p:pic>
        <p:nvPicPr>
          <p:cNvPr id="113" name="Google Shape;113;p3" descr="9,700+ Child Looking In Mirror Stock Photos, Pictures &amp; Royalty-Free Images  - iStock | Child looking in mirror sa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39959" y="1095407"/>
            <a:ext cx="4754947" cy="4754947"/>
          </a:xfrm>
          <a:custGeom>
            <a:avLst/>
            <a:gdLst/>
            <a:ahLst/>
            <a:cxnLst/>
            <a:rect l="l" t="t" r="r" b="b"/>
            <a:pathLst>
              <a:path w="2388070" h="2388070" extrusionOk="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a:noFill/>
          </a:ln>
        </p:spPr>
      </p:pic>
      <p:grpSp>
        <p:nvGrpSpPr>
          <p:cNvPr id="114" name="Google Shape;114;p3"/>
          <p:cNvGrpSpPr/>
          <p:nvPr/>
        </p:nvGrpSpPr>
        <p:grpSpPr>
          <a:xfrm>
            <a:off x="0" y="377893"/>
            <a:ext cx="1861854" cy="717514"/>
            <a:chOff x="0" y="377893"/>
            <a:chExt cx="1861854" cy="717514"/>
          </a:xfrm>
        </p:grpSpPr>
        <p:sp>
          <p:nvSpPr>
            <p:cNvPr id="115" name="Google Shape;115;p3"/>
            <p:cNvSpPr/>
            <p:nvPr/>
          </p:nvSpPr>
          <p:spPr>
            <a:xfrm>
              <a:off x="0" y="377893"/>
              <a:ext cx="1861854" cy="277779"/>
            </a:xfrm>
            <a:custGeom>
              <a:avLst/>
              <a:gdLst/>
              <a:ahLst/>
              <a:cxnLst/>
              <a:rect l="l" t="t" r="r" b="b"/>
              <a:pathLst>
                <a:path w="1861854" h="277779" extrusionOk="0">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3"/>
            <p:cNvSpPr/>
            <p:nvPr/>
          </p:nvSpPr>
          <p:spPr>
            <a:xfrm>
              <a:off x="0" y="817628"/>
              <a:ext cx="1861854" cy="277779"/>
            </a:xfrm>
            <a:custGeom>
              <a:avLst/>
              <a:gdLst/>
              <a:ahLst/>
              <a:cxnLst/>
              <a:rect l="l" t="t" r="r" b="b"/>
              <a:pathLst>
                <a:path w="1861854" h="277779" extrusionOk="0">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17" name="Google Shape;117;p3"/>
          <p:cNvSpPr txBox="1">
            <a:spLocks noGrp="1"/>
          </p:cNvSpPr>
          <p:nvPr>
            <p:ph type="body" idx="1"/>
          </p:nvPr>
        </p:nvSpPr>
        <p:spPr>
          <a:xfrm>
            <a:off x="6234868" y="1820369"/>
            <a:ext cx="5217173"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200"/>
              <a:buNone/>
            </a:pPr>
            <a:r>
              <a:rPr lang="en-US" sz="2200">
                <a:solidFill>
                  <a:schemeClr val="lt1"/>
                </a:solidFill>
              </a:rPr>
              <a:t>Read Rudine Sims Bishop’s </a:t>
            </a:r>
            <a:r>
              <a:rPr lang="en-US" sz="2200" u="sng">
                <a:solidFill>
                  <a:schemeClr val="lt1"/>
                </a:solidFill>
                <a:hlinkClick r:id="rId4">
                  <a:extLst>
                    <a:ext uri="{A12FA001-AC4F-418D-AE19-62706E023703}">
                      <ahyp:hlinkClr xmlns:ahyp="http://schemas.microsoft.com/office/drawing/2018/hyperlinkcolor" val="tx"/>
                    </a:ext>
                  </a:extLst>
                </a:hlinkClick>
              </a:rPr>
              <a:t>“Mirrors, Windows, and Sliding Glass Doors” </a:t>
            </a:r>
            <a:r>
              <a:rPr lang="en-US" sz="2200">
                <a:solidFill>
                  <a:schemeClr val="lt1"/>
                </a:solidFill>
              </a:rPr>
              <a:t>(1990). </a:t>
            </a:r>
            <a:endParaRPr/>
          </a:p>
          <a:p>
            <a:pPr marL="0" lvl="0" indent="0" algn="l" rtl="0">
              <a:lnSpc>
                <a:spcPct val="90000"/>
              </a:lnSpc>
              <a:spcBef>
                <a:spcPts val="1000"/>
              </a:spcBef>
              <a:spcAft>
                <a:spcPts val="0"/>
              </a:spcAft>
              <a:buClr>
                <a:schemeClr val="dk1"/>
              </a:buClr>
              <a:buSzPts val="2200"/>
              <a:buNone/>
            </a:pPr>
            <a:endParaRPr sz="2200">
              <a:solidFill>
                <a:schemeClr val="lt1"/>
              </a:solidFill>
            </a:endParaRPr>
          </a:p>
          <a:p>
            <a:pPr marL="0" lvl="0" indent="0" algn="l" rtl="0">
              <a:lnSpc>
                <a:spcPct val="90000"/>
              </a:lnSpc>
              <a:spcBef>
                <a:spcPts val="1000"/>
              </a:spcBef>
              <a:spcAft>
                <a:spcPts val="0"/>
              </a:spcAft>
              <a:buClr>
                <a:schemeClr val="lt1"/>
              </a:buClr>
              <a:buSzPts val="2200"/>
              <a:buNone/>
            </a:pPr>
            <a:r>
              <a:rPr lang="en-US" sz="2200">
                <a:solidFill>
                  <a:schemeClr val="lt1"/>
                </a:solidFill>
              </a:rPr>
              <a:t>Be prepared to discuss:</a:t>
            </a:r>
            <a:endParaRPr/>
          </a:p>
          <a:p>
            <a:pPr marL="514350" lvl="0" indent="-514350" algn="l" rtl="0">
              <a:lnSpc>
                <a:spcPct val="90000"/>
              </a:lnSpc>
              <a:spcBef>
                <a:spcPts val="1000"/>
              </a:spcBef>
              <a:spcAft>
                <a:spcPts val="0"/>
              </a:spcAft>
              <a:buClr>
                <a:schemeClr val="lt1"/>
              </a:buClr>
              <a:buSzPts val="2200"/>
              <a:buAutoNum type="arabicParenR"/>
            </a:pPr>
            <a:r>
              <a:rPr lang="en-US" sz="2200">
                <a:solidFill>
                  <a:schemeClr val="lt1"/>
                </a:solidFill>
              </a:rPr>
              <a:t>What texts (comic or otherwise) have served as “mirrors” to you and why?</a:t>
            </a:r>
            <a:endParaRPr/>
          </a:p>
          <a:p>
            <a:pPr marL="514350" lvl="0" indent="-514350" algn="l" rtl="0">
              <a:lnSpc>
                <a:spcPct val="90000"/>
              </a:lnSpc>
              <a:spcBef>
                <a:spcPts val="1000"/>
              </a:spcBef>
              <a:spcAft>
                <a:spcPts val="0"/>
              </a:spcAft>
              <a:buClr>
                <a:schemeClr val="lt1"/>
              </a:buClr>
              <a:buSzPts val="2200"/>
              <a:buAutoNum type="arabicParenR"/>
            </a:pPr>
            <a:r>
              <a:rPr lang="en-US" sz="2200">
                <a:solidFill>
                  <a:schemeClr val="lt1"/>
                </a:solidFill>
              </a:rPr>
              <a:t>What texts (comic or otherwise) have served as “windows” to you and why?</a:t>
            </a:r>
            <a:endParaRPr/>
          </a:p>
          <a:p>
            <a:pPr marL="514350" lvl="0" indent="-514350" algn="l" rtl="0">
              <a:lnSpc>
                <a:spcPct val="90000"/>
              </a:lnSpc>
              <a:spcBef>
                <a:spcPts val="1000"/>
              </a:spcBef>
              <a:spcAft>
                <a:spcPts val="0"/>
              </a:spcAft>
              <a:buClr>
                <a:schemeClr val="lt1"/>
              </a:buClr>
              <a:buSzPts val="2200"/>
              <a:buAutoNum type="arabicParenR"/>
            </a:pPr>
            <a:r>
              <a:rPr lang="en-US" sz="2200">
                <a:solidFill>
                  <a:schemeClr val="lt1"/>
                </a:solidFill>
              </a:rPr>
              <a:t>Is this article still relevant today? Why or why not? </a:t>
            </a:r>
            <a:endParaRPr/>
          </a:p>
        </p:txBody>
      </p:sp>
      <p:grpSp>
        <p:nvGrpSpPr>
          <p:cNvPr id="118" name="Google Shape;118;p3"/>
          <p:cNvGrpSpPr/>
          <p:nvPr/>
        </p:nvGrpSpPr>
        <p:grpSpPr>
          <a:xfrm>
            <a:off x="10428634" y="5987064"/>
            <a:ext cx="1054466" cy="469689"/>
            <a:chOff x="9841624" y="4115729"/>
            <a:chExt cx="602169" cy="268223"/>
          </a:xfrm>
        </p:grpSpPr>
        <p:sp>
          <p:nvSpPr>
            <p:cNvPr id="119" name="Google Shape;119;p3"/>
            <p:cNvSpPr/>
            <p:nvPr/>
          </p:nvSpPr>
          <p:spPr>
            <a:xfrm>
              <a:off x="9841624" y="4115729"/>
              <a:ext cx="202882" cy="268223"/>
            </a:xfrm>
            <a:custGeom>
              <a:avLst/>
              <a:gdLst/>
              <a:ahLst/>
              <a:cxnLst/>
              <a:rect l="l" t="t" r="r" b="b"/>
              <a:pathLst>
                <a:path w="202882" h="268223" extrusionOk="0">
                  <a:moveTo>
                    <a:pt x="20765" y="268224"/>
                  </a:moveTo>
                  <a:lnTo>
                    <a:pt x="0" y="268224"/>
                  </a:lnTo>
                  <a:lnTo>
                    <a:pt x="182118" y="0"/>
                  </a:lnTo>
                  <a:lnTo>
                    <a:pt x="202883"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0" name="Google Shape;120;p3"/>
            <p:cNvSpPr/>
            <p:nvPr/>
          </p:nvSpPr>
          <p:spPr>
            <a:xfrm>
              <a:off x="9941445" y="4115729"/>
              <a:ext cx="202882" cy="268223"/>
            </a:xfrm>
            <a:custGeom>
              <a:avLst/>
              <a:gdLst/>
              <a:ahLst/>
              <a:cxnLst/>
              <a:rect l="l" t="t" r="r" b="b"/>
              <a:pathLst>
                <a:path w="202882" h="268223" extrusionOk="0">
                  <a:moveTo>
                    <a:pt x="20765" y="268224"/>
                  </a:moveTo>
                  <a:lnTo>
                    <a:pt x="0" y="268224"/>
                  </a:lnTo>
                  <a:lnTo>
                    <a:pt x="182118" y="0"/>
                  </a:lnTo>
                  <a:lnTo>
                    <a:pt x="202883"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1" name="Google Shape;121;p3"/>
            <p:cNvSpPr/>
            <p:nvPr/>
          </p:nvSpPr>
          <p:spPr>
            <a:xfrm>
              <a:off x="10041267" y="4115729"/>
              <a:ext cx="202882" cy="268223"/>
            </a:xfrm>
            <a:custGeom>
              <a:avLst/>
              <a:gdLst/>
              <a:ahLst/>
              <a:cxnLst/>
              <a:rect l="l" t="t" r="r" b="b"/>
              <a:pathLst>
                <a:path w="202882" h="268223" extrusionOk="0">
                  <a:moveTo>
                    <a:pt x="20669" y="268224"/>
                  </a:moveTo>
                  <a:lnTo>
                    <a:pt x="0" y="268224"/>
                  </a:lnTo>
                  <a:lnTo>
                    <a:pt x="182118" y="0"/>
                  </a:lnTo>
                  <a:lnTo>
                    <a:pt x="202883"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122;p3"/>
            <p:cNvSpPr/>
            <p:nvPr/>
          </p:nvSpPr>
          <p:spPr>
            <a:xfrm>
              <a:off x="10141090" y="4115729"/>
              <a:ext cx="202882" cy="268223"/>
            </a:xfrm>
            <a:custGeom>
              <a:avLst/>
              <a:gdLst/>
              <a:ahLst/>
              <a:cxnLst/>
              <a:rect l="l" t="t" r="r" b="b"/>
              <a:pathLst>
                <a:path w="202882" h="268223" extrusionOk="0">
                  <a:moveTo>
                    <a:pt x="20669" y="268224"/>
                  </a:moveTo>
                  <a:lnTo>
                    <a:pt x="0" y="268224"/>
                  </a:lnTo>
                  <a:lnTo>
                    <a:pt x="182118" y="0"/>
                  </a:lnTo>
                  <a:lnTo>
                    <a:pt x="202883"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3" name="Google Shape;123;p3"/>
            <p:cNvSpPr/>
            <p:nvPr/>
          </p:nvSpPr>
          <p:spPr>
            <a:xfrm>
              <a:off x="10240911" y="4115729"/>
              <a:ext cx="202882" cy="268223"/>
            </a:xfrm>
            <a:custGeom>
              <a:avLst/>
              <a:gdLst/>
              <a:ahLst/>
              <a:cxnLst/>
              <a:rect l="l" t="t" r="r" b="b"/>
              <a:pathLst>
                <a:path w="202882" h="268223" extrusionOk="0">
                  <a:moveTo>
                    <a:pt x="20669" y="268224"/>
                  </a:moveTo>
                  <a:lnTo>
                    <a:pt x="0" y="268224"/>
                  </a:lnTo>
                  <a:lnTo>
                    <a:pt x="182118" y="0"/>
                  </a:lnTo>
                  <a:lnTo>
                    <a:pt x="202883" y="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8"/>
        <p:cNvGrpSpPr/>
        <p:nvPr/>
      </p:nvGrpSpPr>
      <p:grpSpPr>
        <a:xfrm>
          <a:off x="0" y="0"/>
          <a:ext cx="0" cy="0"/>
          <a:chOff x="0" y="0"/>
          <a:chExt cx="0" cy="0"/>
        </a:xfrm>
      </p:grpSpPr>
      <p:sp>
        <p:nvSpPr>
          <p:cNvPr id="129" name="Google Shape;129;p4"/>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 name="Google Shape;130;p4"/>
          <p:cNvSpPr/>
          <p:nvPr/>
        </p:nvSpPr>
        <p:spPr>
          <a:xfrm>
            <a:off x="780809" y="1187311"/>
            <a:ext cx="5089552" cy="4483379"/>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1" name="Google Shape;131;p4"/>
          <p:cNvSpPr/>
          <p:nvPr/>
        </p:nvSpPr>
        <p:spPr>
          <a:xfrm>
            <a:off x="785301" y="1178924"/>
            <a:ext cx="5089552" cy="4483379"/>
          </a:xfrm>
          <a:prstGeom prst="rect">
            <a:avLst/>
          </a:prstGeom>
          <a:solidFill>
            <a:schemeClr val="accent6">
              <a:alpha val="29803"/>
            </a:schemeClr>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 name="Google Shape;132;p4"/>
          <p:cNvSpPr/>
          <p:nvPr/>
        </p:nvSpPr>
        <p:spPr>
          <a:xfrm>
            <a:off x="743787" y="1130846"/>
            <a:ext cx="5039475" cy="4439266"/>
          </a:xfrm>
          <a:prstGeom prst="rect">
            <a:avLst/>
          </a:prstGeom>
          <a:solidFill>
            <a:schemeClr val="dk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33" name="Google Shape;133;p4"/>
          <p:cNvGrpSpPr/>
          <p:nvPr/>
        </p:nvGrpSpPr>
        <p:grpSpPr>
          <a:xfrm>
            <a:off x="103040" y="1424181"/>
            <a:ext cx="1355538" cy="503582"/>
            <a:chOff x="2267504" y="2540250"/>
            <a:chExt cx="1990951" cy="739640"/>
          </a:xfrm>
        </p:grpSpPr>
        <p:sp>
          <p:nvSpPr>
            <p:cNvPr id="134" name="Google Shape;134;p4"/>
            <p:cNvSpPr/>
            <p:nvPr/>
          </p:nvSpPr>
          <p:spPr>
            <a:xfrm>
              <a:off x="2267504" y="2540250"/>
              <a:ext cx="1990951" cy="286230"/>
            </a:xfrm>
            <a:custGeom>
              <a:avLst/>
              <a:gdLst/>
              <a:ahLst/>
              <a:cxnLst/>
              <a:rect l="l" t="t" r="r" b="b"/>
              <a:pathLst>
                <a:path w="1990951" h="286230" extrusionOk="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135;p4"/>
            <p:cNvSpPr/>
            <p:nvPr/>
          </p:nvSpPr>
          <p:spPr>
            <a:xfrm>
              <a:off x="2267504" y="2993660"/>
              <a:ext cx="1990951" cy="286230"/>
            </a:xfrm>
            <a:custGeom>
              <a:avLst/>
              <a:gdLst/>
              <a:ahLst/>
              <a:cxnLst/>
              <a:rect l="l" t="t" r="r" b="b"/>
              <a:pathLst>
                <a:path w="1990951" h="286230" extrusionOk="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6" name="Google Shape;136;p4"/>
          <p:cNvSpPr/>
          <p:nvPr/>
        </p:nvSpPr>
        <p:spPr>
          <a:xfrm>
            <a:off x="4402502" y="629793"/>
            <a:ext cx="914565" cy="914565"/>
          </a:xfrm>
          <a:custGeom>
            <a:avLst/>
            <a:gdLst/>
            <a:ahLst/>
            <a:cxnLst/>
            <a:rect l="l" t="t" r="r" b="b"/>
            <a:pathLst>
              <a:path w="807148" h="807148" extrusionOk="0">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
          <p:cNvSpPr/>
          <p:nvPr/>
        </p:nvSpPr>
        <p:spPr>
          <a:xfrm>
            <a:off x="4402502" y="629793"/>
            <a:ext cx="914565" cy="914565"/>
          </a:xfrm>
          <a:custGeom>
            <a:avLst/>
            <a:gdLst/>
            <a:ahLst/>
            <a:cxnLst/>
            <a:rect l="l" t="t" r="r" b="b"/>
            <a:pathLst>
              <a:path w="807148" h="807148" extrusionOk="0">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29803"/>
            </a:schemeClr>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38" name="Google Shape;138;p4"/>
          <p:cNvGrpSpPr/>
          <p:nvPr/>
        </p:nvGrpSpPr>
        <p:grpSpPr>
          <a:xfrm>
            <a:off x="5532680" y="5188771"/>
            <a:ext cx="1076787" cy="1076789"/>
            <a:chOff x="5829300" y="3162300"/>
            <a:chExt cx="532256" cy="532257"/>
          </a:xfrm>
        </p:grpSpPr>
        <p:sp>
          <p:nvSpPr>
            <p:cNvPr id="139" name="Google Shape;139;p4"/>
            <p:cNvSpPr/>
            <p:nvPr/>
          </p:nvSpPr>
          <p:spPr>
            <a:xfrm>
              <a:off x="5859208" y="3192208"/>
              <a:ext cx="112966" cy="112966"/>
            </a:xfrm>
            <a:custGeom>
              <a:avLst/>
              <a:gdLst/>
              <a:ahLst/>
              <a:cxnLst/>
              <a:rect l="l" t="t" r="r" b="b"/>
              <a:pathLst>
                <a:path w="112966" h="112966" extrusionOk="0">
                  <a:moveTo>
                    <a:pt x="112967" y="0"/>
                  </a:moveTo>
                  <a:lnTo>
                    <a:pt x="0" y="112967"/>
                  </a:lnTo>
                  <a:cubicBezTo>
                    <a:pt x="25356" y="64747"/>
                    <a:pt x="64747" y="25356"/>
                    <a:pt x="112967"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0" name="Google Shape;140;p4"/>
            <p:cNvSpPr/>
            <p:nvPr/>
          </p:nvSpPr>
          <p:spPr>
            <a:xfrm>
              <a:off x="5831205" y="3164205"/>
              <a:ext cx="230314" cy="230314"/>
            </a:xfrm>
            <a:custGeom>
              <a:avLst/>
              <a:gdLst/>
              <a:ahLst/>
              <a:cxnLst/>
              <a:rect l="l" t="t" r="r" b="b"/>
              <a:pathLst>
                <a:path w="230314" h="230314" extrusionOk="0">
                  <a:moveTo>
                    <a:pt x="230314" y="0"/>
                  </a:moveTo>
                  <a:lnTo>
                    <a:pt x="0" y="230314"/>
                  </a:lnTo>
                  <a:cubicBezTo>
                    <a:pt x="953" y="223361"/>
                    <a:pt x="2095" y="216408"/>
                    <a:pt x="3524" y="209550"/>
                  </a:cubicBezTo>
                  <a:lnTo>
                    <a:pt x="209550" y="3524"/>
                  </a:lnTo>
                  <a:cubicBezTo>
                    <a:pt x="216408" y="2095"/>
                    <a:pt x="223361" y="953"/>
                    <a:pt x="230314"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1" name="Google Shape;141;p4"/>
            <p:cNvSpPr/>
            <p:nvPr/>
          </p:nvSpPr>
          <p:spPr>
            <a:xfrm>
              <a:off x="5829300" y="3162300"/>
              <a:ext cx="294131" cy="294131"/>
            </a:xfrm>
            <a:custGeom>
              <a:avLst/>
              <a:gdLst/>
              <a:ahLst/>
              <a:cxnLst/>
              <a:rect l="l" t="t" r="r" b="b"/>
              <a:pathLst>
                <a:path w="294131" h="294131" extrusionOk="0">
                  <a:moveTo>
                    <a:pt x="294132" y="1238"/>
                  </a:moveTo>
                  <a:lnTo>
                    <a:pt x="1238" y="294132"/>
                  </a:lnTo>
                  <a:cubicBezTo>
                    <a:pt x="667" y="288893"/>
                    <a:pt x="0" y="283559"/>
                    <a:pt x="0" y="278225"/>
                  </a:cubicBezTo>
                  <a:lnTo>
                    <a:pt x="278225" y="0"/>
                  </a:lnTo>
                  <a:cubicBezTo>
                    <a:pt x="283559" y="0"/>
                    <a:pt x="288893" y="667"/>
                    <a:pt x="294132" y="123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2" name="Google Shape;142;p4"/>
            <p:cNvSpPr/>
            <p:nvPr/>
          </p:nvSpPr>
          <p:spPr>
            <a:xfrm>
              <a:off x="5837205" y="3170110"/>
              <a:ext cx="337184" cy="337280"/>
            </a:xfrm>
            <a:custGeom>
              <a:avLst/>
              <a:gdLst/>
              <a:ahLst/>
              <a:cxnLst/>
              <a:rect l="l" t="t" r="r" b="b"/>
              <a:pathLst>
                <a:path w="337184" h="337280" extrusionOk="0">
                  <a:moveTo>
                    <a:pt x="337185" y="3905"/>
                  </a:moveTo>
                  <a:lnTo>
                    <a:pt x="3810" y="337280"/>
                  </a:lnTo>
                  <a:cubicBezTo>
                    <a:pt x="2381" y="332899"/>
                    <a:pt x="1143" y="328422"/>
                    <a:pt x="0" y="323850"/>
                  </a:cubicBezTo>
                  <a:lnTo>
                    <a:pt x="323850" y="0"/>
                  </a:lnTo>
                  <a:cubicBezTo>
                    <a:pt x="328327" y="1715"/>
                    <a:pt x="332804" y="2477"/>
                    <a:pt x="337185" y="390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3" name="Google Shape;143;p4"/>
            <p:cNvSpPr/>
            <p:nvPr/>
          </p:nvSpPr>
          <p:spPr>
            <a:xfrm>
              <a:off x="5853207" y="3186207"/>
              <a:ext cx="364617" cy="364617"/>
            </a:xfrm>
            <a:custGeom>
              <a:avLst/>
              <a:gdLst/>
              <a:ahLst/>
              <a:cxnLst/>
              <a:rect l="l" t="t" r="r" b="b"/>
              <a:pathLst>
                <a:path w="364617" h="364617" extrusionOk="0">
                  <a:moveTo>
                    <a:pt x="364617" y="5620"/>
                  </a:moveTo>
                  <a:lnTo>
                    <a:pt x="5620" y="364617"/>
                  </a:lnTo>
                  <a:cubicBezTo>
                    <a:pt x="3620" y="360902"/>
                    <a:pt x="1715" y="357092"/>
                    <a:pt x="0" y="353187"/>
                  </a:cubicBezTo>
                  <a:lnTo>
                    <a:pt x="353187" y="0"/>
                  </a:lnTo>
                  <a:cubicBezTo>
                    <a:pt x="357092" y="1715"/>
                    <a:pt x="360902" y="3715"/>
                    <a:pt x="364617" y="562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4" name="Google Shape;144;p4"/>
            <p:cNvSpPr/>
            <p:nvPr/>
          </p:nvSpPr>
          <p:spPr>
            <a:xfrm>
              <a:off x="5875305" y="3208305"/>
              <a:ext cx="380238" cy="380238"/>
            </a:xfrm>
            <a:custGeom>
              <a:avLst/>
              <a:gdLst/>
              <a:ahLst/>
              <a:cxnLst/>
              <a:rect l="l" t="t" r="r" b="b"/>
              <a:pathLst>
                <a:path w="380238" h="380238" extrusionOk="0">
                  <a:moveTo>
                    <a:pt x="380238" y="7239"/>
                  </a:moveTo>
                  <a:lnTo>
                    <a:pt x="7239" y="380238"/>
                  </a:lnTo>
                  <a:cubicBezTo>
                    <a:pt x="4763" y="377000"/>
                    <a:pt x="2381" y="373571"/>
                    <a:pt x="0" y="370713"/>
                  </a:cubicBezTo>
                  <a:lnTo>
                    <a:pt x="370237" y="0"/>
                  </a:lnTo>
                  <a:cubicBezTo>
                    <a:pt x="373571" y="2381"/>
                    <a:pt x="377000" y="4763"/>
                    <a:pt x="380238" y="7239"/>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145;p4"/>
            <p:cNvSpPr/>
            <p:nvPr/>
          </p:nvSpPr>
          <p:spPr>
            <a:xfrm>
              <a:off x="5902832" y="3235832"/>
              <a:ext cx="385191" cy="385191"/>
            </a:xfrm>
            <a:custGeom>
              <a:avLst/>
              <a:gdLst/>
              <a:ahLst/>
              <a:cxnLst/>
              <a:rect l="l" t="t" r="r" b="b"/>
              <a:pathLst>
                <a:path w="385191" h="385191" extrusionOk="0">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146;p4"/>
            <p:cNvSpPr/>
            <p:nvPr/>
          </p:nvSpPr>
          <p:spPr>
            <a:xfrm>
              <a:off x="5935789" y="3268313"/>
              <a:ext cx="379761" cy="380237"/>
            </a:xfrm>
            <a:custGeom>
              <a:avLst/>
              <a:gdLst/>
              <a:ahLst/>
              <a:cxnLst/>
              <a:rect l="l" t="t" r="r" b="b"/>
              <a:pathLst>
                <a:path w="379761" h="380237" extrusionOk="0">
                  <a:moveTo>
                    <a:pt x="372428" y="0"/>
                  </a:moveTo>
                  <a:cubicBezTo>
                    <a:pt x="374999" y="3239"/>
                    <a:pt x="377381" y="6572"/>
                    <a:pt x="379762" y="9525"/>
                  </a:cubicBezTo>
                  <a:lnTo>
                    <a:pt x="9525" y="380238"/>
                  </a:lnTo>
                  <a:cubicBezTo>
                    <a:pt x="6096" y="377857"/>
                    <a:pt x="2762" y="375476"/>
                    <a:pt x="0" y="37290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 name="Google Shape;147;p4"/>
            <p:cNvSpPr/>
            <p:nvPr/>
          </p:nvSpPr>
          <p:spPr>
            <a:xfrm>
              <a:off x="5972841" y="3305841"/>
              <a:ext cx="364807" cy="364807"/>
            </a:xfrm>
            <a:custGeom>
              <a:avLst/>
              <a:gdLst/>
              <a:ahLst/>
              <a:cxnLst/>
              <a:rect l="l" t="t" r="r" b="b"/>
              <a:pathLst>
                <a:path w="364807" h="364807" extrusionOk="0">
                  <a:moveTo>
                    <a:pt x="359188" y="0"/>
                  </a:moveTo>
                  <a:cubicBezTo>
                    <a:pt x="361188" y="3905"/>
                    <a:pt x="362998" y="7715"/>
                    <a:pt x="364808" y="11621"/>
                  </a:cubicBezTo>
                  <a:lnTo>
                    <a:pt x="11621" y="364808"/>
                  </a:lnTo>
                  <a:cubicBezTo>
                    <a:pt x="7715" y="362998"/>
                    <a:pt x="3905" y="361188"/>
                    <a:pt x="0" y="35918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148;p4"/>
            <p:cNvSpPr/>
            <p:nvPr/>
          </p:nvSpPr>
          <p:spPr>
            <a:xfrm>
              <a:off x="6016370" y="3349466"/>
              <a:ext cx="337280" cy="337280"/>
            </a:xfrm>
            <a:custGeom>
              <a:avLst/>
              <a:gdLst/>
              <a:ahLst/>
              <a:cxnLst/>
              <a:rect l="l" t="t" r="r" b="b"/>
              <a:pathLst>
                <a:path w="337280" h="337280" extrusionOk="0">
                  <a:moveTo>
                    <a:pt x="333470" y="0"/>
                  </a:moveTo>
                  <a:cubicBezTo>
                    <a:pt x="334899" y="4382"/>
                    <a:pt x="336137" y="8858"/>
                    <a:pt x="337280" y="13430"/>
                  </a:cubicBezTo>
                  <a:lnTo>
                    <a:pt x="13430" y="337280"/>
                  </a:lnTo>
                  <a:cubicBezTo>
                    <a:pt x="8858" y="336137"/>
                    <a:pt x="4382" y="334899"/>
                    <a:pt x="0" y="33347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4"/>
            <p:cNvSpPr/>
            <p:nvPr/>
          </p:nvSpPr>
          <p:spPr>
            <a:xfrm>
              <a:off x="6067329" y="3400425"/>
              <a:ext cx="294227" cy="294132"/>
            </a:xfrm>
            <a:custGeom>
              <a:avLst/>
              <a:gdLst/>
              <a:ahLst/>
              <a:cxnLst/>
              <a:rect l="l" t="t" r="r" b="b"/>
              <a:pathLst>
                <a:path w="294227" h="294132" extrusionOk="0">
                  <a:moveTo>
                    <a:pt x="292989" y="0"/>
                  </a:moveTo>
                  <a:cubicBezTo>
                    <a:pt x="293561" y="5334"/>
                    <a:pt x="293942" y="10668"/>
                    <a:pt x="294227" y="15907"/>
                  </a:cubicBezTo>
                  <a:lnTo>
                    <a:pt x="15907" y="294132"/>
                  </a:lnTo>
                  <a:cubicBezTo>
                    <a:pt x="10668" y="294132"/>
                    <a:pt x="5334" y="293465"/>
                    <a:pt x="0" y="29289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4"/>
            <p:cNvSpPr/>
            <p:nvPr/>
          </p:nvSpPr>
          <p:spPr>
            <a:xfrm>
              <a:off x="6129337" y="3462337"/>
              <a:ext cx="230314" cy="230314"/>
            </a:xfrm>
            <a:custGeom>
              <a:avLst/>
              <a:gdLst/>
              <a:ahLst/>
              <a:cxnLst/>
              <a:rect l="l" t="t" r="r" b="b"/>
              <a:pathLst>
                <a:path w="230314" h="230314" extrusionOk="0">
                  <a:moveTo>
                    <a:pt x="230315" y="0"/>
                  </a:moveTo>
                  <a:cubicBezTo>
                    <a:pt x="229457" y="6953"/>
                    <a:pt x="228314" y="13716"/>
                    <a:pt x="226886" y="20574"/>
                  </a:cubicBezTo>
                  <a:lnTo>
                    <a:pt x="20669" y="226790"/>
                  </a:lnTo>
                  <a:cubicBezTo>
                    <a:pt x="13811" y="228314"/>
                    <a:pt x="6953" y="229457"/>
                    <a:pt x="0" y="23031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1" name="Google Shape;151;p4"/>
            <p:cNvSpPr/>
            <p:nvPr/>
          </p:nvSpPr>
          <p:spPr>
            <a:xfrm>
              <a:off x="6218682" y="3551682"/>
              <a:ext cx="112871" cy="112871"/>
            </a:xfrm>
            <a:custGeom>
              <a:avLst/>
              <a:gdLst/>
              <a:ahLst/>
              <a:cxnLst/>
              <a:rect l="l" t="t" r="r" b="b"/>
              <a:pathLst>
                <a:path w="112871" h="112871" extrusionOk="0">
                  <a:moveTo>
                    <a:pt x="112871" y="0"/>
                  </a:moveTo>
                  <a:cubicBezTo>
                    <a:pt x="87618" y="48239"/>
                    <a:pt x="48239" y="87618"/>
                    <a:pt x="0" y="112871"/>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2" name="Google Shape;152;p4"/>
          <p:cNvSpPr txBox="1">
            <a:spLocks noGrp="1"/>
          </p:cNvSpPr>
          <p:nvPr>
            <p:ph type="title"/>
          </p:nvPr>
        </p:nvSpPr>
        <p:spPr>
          <a:xfrm>
            <a:off x="838200" y="1391619"/>
            <a:ext cx="4905401" cy="404219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Calibri"/>
              <a:buNone/>
            </a:pPr>
            <a:r>
              <a:rPr lang="en-US">
                <a:solidFill>
                  <a:schemeClr val="lt1"/>
                </a:solidFill>
              </a:rPr>
              <a:t>What is Critical Race Theory (Dando, 2023)? </a:t>
            </a:r>
            <a:endParaRPr/>
          </a:p>
        </p:txBody>
      </p:sp>
      <p:sp>
        <p:nvSpPr>
          <p:cNvPr id="153" name="Google Shape;153;p4"/>
          <p:cNvSpPr txBox="1">
            <a:spLocks noGrp="1"/>
          </p:cNvSpPr>
          <p:nvPr>
            <p:ph type="body" idx="1"/>
          </p:nvPr>
        </p:nvSpPr>
        <p:spPr>
          <a:xfrm>
            <a:off x="6477270" y="1130846"/>
            <a:ext cx="4974771"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800"/>
              <a:buNone/>
            </a:pPr>
            <a:r>
              <a:rPr lang="en-US">
                <a:solidFill>
                  <a:schemeClr val="lt1"/>
                </a:solidFill>
              </a:rPr>
              <a:t>TENETS:</a:t>
            </a:r>
            <a:endParaRPr/>
          </a:p>
          <a:p>
            <a:pPr marL="228600" lvl="0" indent="-228600" algn="l" rtl="0">
              <a:lnSpc>
                <a:spcPct val="90000"/>
              </a:lnSpc>
              <a:spcBef>
                <a:spcPts val="1000"/>
              </a:spcBef>
              <a:spcAft>
                <a:spcPts val="0"/>
              </a:spcAft>
              <a:buClr>
                <a:schemeClr val="lt1"/>
              </a:buClr>
              <a:buSzPts val="2800"/>
              <a:buChar char="•"/>
            </a:pPr>
            <a:r>
              <a:rPr lang="en-US">
                <a:solidFill>
                  <a:schemeClr val="lt1"/>
                </a:solidFill>
              </a:rPr>
              <a:t>LEGAL analytical framework – struggle against racism</a:t>
            </a:r>
            <a:endParaRPr/>
          </a:p>
          <a:p>
            <a:pPr marL="228600" lvl="0" indent="-228600" algn="l" rtl="0">
              <a:lnSpc>
                <a:spcPct val="90000"/>
              </a:lnSpc>
              <a:spcBef>
                <a:spcPts val="1000"/>
              </a:spcBef>
              <a:spcAft>
                <a:spcPts val="0"/>
              </a:spcAft>
              <a:buClr>
                <a:schemeClr val="lt1"/>
              </a:buClr>
              <a:buSzPts val="2800"/>
              <a:buChar char="•"/>
            </a:pPr>
            <a:r>
              <a:rPr lang="en-US">
                <a:solidFill>
                  <a:schemeClr val="lt1"/>
                </a:solidFill>
              </a:rPr>
              <a:t>(Literacy) curriculum is laden with white supremacist messaging (the “hidden curriculum” (Giroux, Apple)</a:t>
            </a:r>
            <a:endParaRPr/>
          </a:p>
          <a:p>
            <a:pPr marL="228600" lvl="0" indent="-228600" algn="l" rtl="0">
              <a:lnSpc>
                <a:spcPct val="90000"/>
              </a:lnSpc>
              <a:spcBef>
                <a:spcPts val="1000"/>
              </a:spcBef>
              <a:spcAft>
                <a:spcPts val="0"/>
              </a:spcAft>
              <a:buClr>
                <a:schemeClr val="lt1"/>
              </a:buClr>
              <a:buSzPts val="2800"/>
              <a:buChar char="•"/>
            </a:pPr>
            <a:r>
              <a:rPr lang="en-US">
                <a:solidFill>
                  <a:schemeClr val="lt1"/>
                </a:solidFill>
              </a:rPr>
              <a:t>Counterstorytelling is a powerful way for POC to fight racism (e.g., via comics)</a:t>
            </a:r>
            <a:endParaRPr/>
          </a:p>
          <a:p>
            <a:pPr marL="228600" lvl="0" indent="-50800" algn="l" rtl="0">
              <a:lnSpc>
                <a:spcPct val="90000"/>
              </a:lnSpc>
              <a:spcBef>
                <a:spcPts val="1000"/>
              </a:spcBef>
              <a:spcAft>
                <a:spcPts val="0"/>
              </a:spcAft>
              <a:buClr>
                <a:schemeClr val="dk1"/>
              </a:buClr>
              <a:buSzPts val="2800"/>
              <a:buNone/>
            </a:pPr>
            <a:endParaRPr>
              <a:solidFill>
                <a:schemeClr val="lt1"/>
              </a:solidFill>
            </a:endParaRPr>
          </a:p>
          <a:p>
            <a:pPr marL="228600" lvl="0" indent="-50800" algn="l" rtl="0">
              <a:lnSpc>
                <a:spcPct val="90000"/>
              </a:lnSpc>
              <a:spcBef>
                <a:spcPts val="1000"/>
              </a:spcBef>
              <a:spcAft>
                <a:spcPts val="0"/>
              </a:spcAft>
              <a:buClr>
                <a:schemeClr val="dk1"/>
              </a:buClr>
              <a:buSzPts val="2800"/>
              <a:buNone/>
            </a:pPr>
            <a:endParaRPr>
              <a:solidFill>
                <a:schemeClr val="lt1"/>
              </a:solidFill>
            </a:endParaRPr>
          </a:p>
          <a:p>
            <a:pPr marL="228600" lvl="0" indent="-50800" algn="l" rtl="0">
              <a:lnSpc>
                <a:spcPct val="90000"/>
              </a:lnSpc>
              <a:spcBef>
                <a:spcPts val="1000"/>
              </a:spcBef>
              <a:spcAft>
                <a:spcPts val="0"/>
              </a:spcAft>
              <a:buClr>
                <a:schemeClr val="dk1"/>
              </a:buClr>
              <a:buSzPts val="2800"/>
              <a:buNone/>
            </a:pP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8"/>
        <p:cNvGrpSpPr/>
        <p:nvPr/>
      </p:nvGrpSpPr>
      <p:grpSpPr>
        <a:xfrm>
          <a:off x="0" y="0"/>
          <a:ext cx="0" cy="0"/>
          <a:chOff x="0" y="0"/>
          <a:chExt cx="0" cy="0"/>
        </a:xfrm>
      </p:grpSpPr>
      <p:sp>
        <p:nvSpPr>
          <p:cNvPr id="159" name="Google Shape;159;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5"/>
          <p:cNvSpPr txBox="1">
            <a:spLocks noGrp="1"/>
          </p:cNvSpPr>
          <p:nvPr>
            <p:ph type="title"/>
          </p:nvPr>
        </p:nvSpPr>
        <p:spPr>
          <a:xfrm>
            <a:off x="838201" y="1641752"/>
            <a:ext cx="4394200" cy="132343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4000"/>
              <a:buFont typeface="Calibri"/>
              <a:buNone/>
            </a:pPr>
            <a:r>
              <a:rPr lang="en-US" sz="4000"/>
              <a:t>Captain Underpants</a:t>
            </a:r>
            <a:endParaRPr/>
          </a:p>
        </p:txBody>
      </p:sp>
      <p:sp>
        <p:nvSpPr>
          <p:cNvPr id="161" name="Google Shape;161;p5"/>
          <p:cNvSpPr txBox="1">
            <a:spLocks noGrp="1"/>
          </p:cNvSpPr>
          <p:nvPr>
            <p:ph type="body" idx="1"/>
          </p:nvPr>
        </p:nvSpPr>
        <p:spPr>
          <a:xfrm>
            <a:off x="838201" y="3146400"/>
            <a:ext cx="4394200" cy="2454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400"/>
              <a:buNone/>
            </a:pPr>
            <a:r>
              <a:rPr lang="en-US" sz="2400"/>
              <a:t>View movie trailer: </a:t>
            </a:r>
            <a:r>
              <a:rPr lang="en-US" sz="2400" u="sng">
                <a:hlinkClick r:id="rId3"/>
              </a:rPr>
              <a:t>CAPTAIN UNDERPANTS MOVIE</a:t>
            </a:r>
            <a:endParaRPr sz="2400"/>
          </a:p>
          <a:p>
            <a:pPr marL="0" lvl="0" indent="0" algn="l" rtl="0">
              <a:lnSpc>
                <a:spcPct val="90000"/>
              </a:lnSpc>
              <a:spcBef>
                <a:spcPts val="1000"/>
              </a:spcBef>
              <a:spcAft>
                <a:spcPts val="0"/>
              </a:spcAft>
              <a:buClr>
                <a:schemeClr val="dk1"/>
              </a:buClr>
              <a:buSzPts val="2400"/>
              <a:buNone/>
            </a:pPr>
            <a:endParaRPr sz="2400"/>
          </a:p>
          <a:p>
            <a:pPr marL="0" lvl="0" indent="0" algn="l" rtl="0">
              <a:lnSpc>
                <a:spcPct val="90000"/>
              </a:lnSpc>
              <a:spcBef>
                <a:spcPts val="1000"/>
              </a:spcBef>
              <a:spcAft>
                <a:spcPts val="0"/>
              </a:spcAft>
              <a:buClr>
                <a:schemeClr val="lt1"/>
              </a:buClr>
              <a:buSzPts val="2400"/>
              <a:buNone/>
            </a:pPr>
            <a:r>
              <a:rPr lang="en-US" sz="2400"/>
              <a:t>Who do the characters in </a:t>
            </a:r>
            <a:r>
              <a:rPr lang="en-US" sz="2400" i="1"/>
              <a:t>The Adventures in Captain Underpants </a:t>
            </a:r>
            <a:r>
              <a:rPr lang="en-US" sz="2400"/>
              <a:t>mirror? Why?  </a:t>
            </a:r>
            <a:endParaRPr/>
          </a:p>
          <a:p>
            <a:pPr marL="0" lvl="0" indent="0" algn="l" rtl="0">
              <a:lnSpc>
                <a:spcPct val="90000"/>
              </a:lnSpc>
              <a:spcBef>
                <a:spcPts val="1000"/>
              </a:spcBef>
              <a:spcAft>
                <a:spcPts val="0"/>
              </a:spcAft>
              <a:buClr>
                <a:schemeClr val="dk1"/>
              </a:buClr>
              <a:buSzPts val="2400"/>
              <a:buNone/>
            </a:pPr>
            <a:endParaRPr sz="2400"/>
          </a:p>
        </p:txBody>
      </p:sp>
      <p:pic>
        <p:nvPicPr>
          <p:cNvPr id="162" name="Google Shape;162;p5"/>
          <p:cNvPicPr preferRelativeResize="0"/>
          <p:nvPr/>
        </p:nvPicPr>
        <p:blipFill rotWithShape="1">
          <a:blip r:embed="rId4" cstate="email">
            <a:alphaModFix/>
            <a:extLst>
              <a:ext uri="{28A0092B-C50C-407E-A947-70E740481C1C}">
                <a14:useLocalDpi xmlns:a14="http://schemas.microsoft.com/office/drawing/2010/main"/>
              </a:ext>
            </a:extLst>
          </a:blip>
          <a:srcRect r="-1"/>
          <a:stretch/>
        </p:blipFill>
        <p:spPr>
          <a:xfrm>
            <a:off x="5752193" y="10"/>
            <a:ext cx="6439807" cy="6857989"/>
          </a:xfrm>
          <a:custGeom>
            <a:avLst/>
            <a:gdLst/>
            <a:ahLst/>
            <a:cxnLst/>
            <a:rect l="l" t="t" r="r" b="b"/>
            <a:pathLst>
              <a:path w="6439807" h="6857999" extrusionOk="0">
                <a:moveTo>
                  <a:pt x="752157" y="6118149"/>
                </a:moveTo>
                <a:cubicBezTo>
                  <a:pt x="745608" y="6124102"/>
                  <a:pt x="737987" y="6129341"/>
                  <a:pt x="730938" y="6133722"/>
                </a:cubicBezTo>
                <a:cubicBezTo>
                  <a:pt x="723794" y="6138152"/>
                  <a:pt x="718448" y="6143474"/>
                  <a:pt x="714778" y="6149379"/>
                </a:cubicBezTo>
                <a:lnTo>
                  <a:pt x="709303" y="6166562"/>
                </a:lnTo>
                <a:lnTo>
                  <a:pt x="714778" y="6149380"/>
                </a:lnTo>
                <a:cubicBezTo>
                  <a:pt x="718448" y="6143474"/>
                  <a:pt x="723794" y="6138152"/>
                  <a:pt x="730938" y="6133723"/>
                </a:cubicBezTo>
                <a:cubicBezTo>
                  <a:pt x="737987" y="6129341"/>
                  <a:pt x="745608" y="6124102"/>
                  <a:pt x="752157" y="6118149"/>
                </a:cubicBezTo>
                <a:close/>
                <a:moveTo>
                  <a:pt x="844000" y="4941372"/>
                </a:moveTo>
                <a:lnTo>
                  <a:pt x="840670" y="4950868"/>
                </a:lnTo>
                <a:lnTo>
                  <a:pt x="830985" y="4991382"/>
                </a:lnTo>
                <a:lnTo>
                  <a:pt x="840670" y="4950869"/>
                </a:lnTo>
                <a:close/>
                <a:moveTo>
                  <a:pt x="840061" y="4749807"/>
                </a:moveTo>
                <a:cubicBezTo>
                  <a:pt x="852197" y="4762827"/>
                  <a:pt x="853054" y="4781365"/>
                  <a:pt x="854768" y="4799797"/>
                </a:cubicBezTo>
                <a:cubicBezTo>
                  <a:pt x="853054" y="4781365"/>
                  <a:pt x="852197" y="4762826"/>
                  <a:pt x="840061" y="4749807"/>
                </a:cubicBezTo>
                <a:close/>
                <a:moveTo>
                  <a:pt x="822263" y="4543185"/>
                </a:moveTo>
                <a:lnTo>
                  <a:pt x="816857" y="4557091"/>
                </a:lnTo>
                <a:cubicBezTo>
                  <a:pt x="805236" y="4573618"/>
                  <a:pt x="796449" y="4588275"/>
                  <a:pt x="790493" y="4602021"/>
                </a:cubicBezTo>
                <a:cubicBezTo>
                  <a:pt x="796449" y="4588275"/>
                  <a:pt x="805236" y="4573618"/>
                  <a:pt x="816857" y="4557092"/>
                </a:cubicBezTo>
                <a:cubicBezTo>
                  <a:pt x="819238" y="4553662"/>
                  <a:pt x="821286" y="4548281"/>
                  <a:pt x="822263" y="4543185"/>
                </a:cubicBezTo>
                <a:close/>
                <a:moveTo>
                  <a:pt x="356045" y="2819253"/>
                </a:moveTo>
                <a:lnTo>
                  <a:pt x="344401" y="2827483"/>
                </a:lnTo>
                <a:lnTo>
                  <a:pt x="344399" y="2827486"/>
                </a:lnTo>
                <a:lnTo>
                  <a:pt x="325551" y="2842392"/>
                </a:lnTo>
                <a:lnTo>
                  <a:pt x="315896" y="2861156"/>
                </a:lnTo>
                <a:lnTo>
                  <a:pt x="344399" y="2827486"/>
                </a:lnTo>
                <a:lnTo>
                  <a:pt x="344401" y="2827484"/>
                </a:lnTo>
                <a:close/>
                <a:moveTo>
                  <a:pt x="425699" y="1974015"/>
                </a:moveTo>
                <a:cubicBezTo>
                  <a:pt x="427224" y="1991685"/>
                  <a:pt x="433462" y="2008497"/>
                  <a:pt x="449941" y="2023547"/>
                </a:cubicBezTo>
                <a:cubicBezTo>
                  <a:pt x="441702" y="2016020"/>
                  <a:pt x="436022" y="2008056"/>
                  <a:pt x="432213" y="1999763"/>
                </a:cubicBezTo>
                <a:close/>
                <a:moveTo>
                  <a:pt x="442893" y="1768838"/>
                </a:moveTo>
                <a:cubicBezTo>
                  <a:pt x="451656" y="1779981"/>
                  <a:pt x="453942" y="1790986"/>
                  <a:pt x="452275" y="1801558"/>
                </a:cubicBezTo>
                <a:lnTo>
                  <a:pt x="451495" y="1785412"/>
                </a:lnTo>
                <a:cubicBezTo>
                  <a:pt x="450037" y="1779948"/>
                  <a:pt x="447274" y="1774411"/>
                  <a:pt x="442893" y="1768838"/>
                </a:cubicBezTo>
                <a:close/>
                <a:moveTo>
                  <a:pt x="333304" y="520953"/>
                </a:moveTo>
                <a:cubicBezTo>
                  <a:pt x="333742" y="528850"/>
                  <a:pt x="335479" y="536547"/>
                  <a:pt x="337867" y="544146"/>
                </a:cubicBezTo>
                <a:lnTo>
                  <a:pt x="340032" y="549926"/>
                </a:lnTo>
                <a:lnTo>
                  <a:pt x="340448" y="551717"/>
                </a:lnTo>
                <a:lnTo>
                  <a:pt x="346286" y="566616"/>
                </a:lnTo>
                <a:lnTo>
                  <a:pt x="346338" y="566754"/>
                </a:lnTo>
                <a:lnTo>
                  <a:pt x="352655" y="583595"/>
                </a:lnTo>
                <a:lnTo>
                  <a:pt x="359451" y="612658"/>
                </a:lnTo>
                <a:cubicBezTo>
                  <a:pt x="358988" y="604728"/>
                  <a:pt x="357231" y="597005"/>
                  <a:pt x="354829" y="589388"/>
                </a:cubicBezTo>
                <a:lnTo>
                  <a:pt x="352655" y="583595"/>
                </a:lnTo>
                <a:lnTo>
                  <a:pt x="352236" y="581804"/>
                </a:lnTo>
                <a:lnTo>
                  <a:pt x="346286" y="566616"/>
                </a:lnTo>
                <a:lnTo>
                  <a:pt x="340032" y="549926"/>
                </a:lnTo>
                <a:close/>
                <a:moveTo>
                  <a:pt x="384407" y="268794"/>
                </a:moveTo>
                <a:lnTo>
                  <a:pt x="387837" y="328017"/>
                </a:lnTo>
                <a:cubicBezTo>
                  <a:pt x="389527" y="318646"/>
                  <a:pt x="389932" y="309031"/>
                  <a:pt x="389283" y="299164"/>
                </a:cubicBezTo>
                <a:cubicBezTo>
                  <a:pt x="388634" y="289296"/>
                  <a:pt x="386932" y="279176"/>
                  <a:pt x="384407" y="268794"/>
                </a:cubicBezTo>
                <a:close/>
                <a:moveTo>
                  <a:pt x="66991" y="0"/>
                </a:moveTo>
                <a:lnTo>
                  <a:pt x="6439807" y="0"/>
                </a:lnTo>
                <a:lnTo>
                  <a:pt x="6439807" y="6857999"/>
                </a:lnTo>
                <a:lnTo>
                  <a:pt x="149318" y="6857999"/>
                </a:lnTo>
                <a:lnTo>
                  <a:pt x="149318" y="6857457"/>
                </a:lnTo>
                <a:lnTo>
                  <a:pt x="22079" y="6857457"/>
                </a:lnTo>
                <a:lnTo>
                  <a:pt x="26851" y="6796804"/>
                </a:lnTo>
                <a:cubicBezTo>
                  <a:pt x="32162" y="6777207"/>
                  <a:pt x="39591" y="6758011"/>
                  <a:pt x="44354" y="6738388"/>
                </a:cubicBezTo>
                <a:cubicBezTo>
                  <a:pt x="48736" y="6720103"/>
                  <a:pt x="58832" y="6702955"/>
                  <a:pt x="67214" y="6685617"/>
                </a:cubicBezTo>
                <a:cubicBezTo>
                  <a:pt x="83217" y="6652472"/>
                  <a:pt x="73120" y="6617036"/>
                  <a:pt x="77310" y="6583128"/>
                </a:cubicBezTo>
                <a:cubicBezTo>
                  <a:pt x="78646" y="6572269"/>
                  <a:pt x="80168" y="6561411"/>
                  <a:pt x="82837" y="6550742"/>
                </a:cubicBezTo>
                <a:cubicBezTo>
                  <a:pt x="89885" y="6521593"/>
                  <a:pt x="95981" y="6491874"/>
                  <a:pt x="105698" y="6463490"/>
                </a:cubicBezTo>
                <a:cubicBezTo>
                  <a:pt x="116555" y="6431292"/>
                  <a:pt x="131034" y="6400429"/>
                  <a:pt x="146085" y="6363664"/>
                </a:cubicBezTo>
                <a:cubicBezTo>
                  <a:pt x="142274" y="6350899"/>
                  <a:pt x="131986" y="6331277"/>
                  <a:pt x="131034" y="6311084"/>
                </a:cubicBezTo>
                <a:cubicBezTo>
                  <a:pt x="127795" y="6246121"/>
                  <a:pt x="145512" y="6185351"/>
                  <a:pt x="173519" y="6127247"/>
                </a:cubicBezTo>
                <a:cubicBezTo>
                  <a:pt x="181900" y="6109530"/>
                  <a:pt x="187424" y="6090477"/>
                  <a:pt x="195616" y="6072569"/>
                </a:cubicBezTo>
                <a:cubicBezTo>
                  <a:pt x="198472" y="6066284"/>
                  <a:pt x="204569" y="6058092"/>
                  <a:pt x="210287" y="6056948"/>
                </a:cubicBezTo>
                <a:cubicBezTo>
                  <a:pt x="243432" y="6050282"/>
                  <a:pt x="242862" y="6025515"/>
                  <a:pt x="244766" y="5999796"/>
                </a:cubicBezTo>
                <a:cubicBezTo>
                  <a:pt x="247051" y="5969124"/>
                  <a:pt x="252386" y="5938836"/>
                  <a:pt x="256958" y="5908355"/>
                </a:cubicBezTo>
                <a:cubicBezTo>
                  <a:pt x="257530" y="5904353"/>
                  <a:pt x="261530" y="5900735"/>
                  <a:pt x="264199" y="5897114"/>
                </a:cubicBezTo>
                <a:cubicBezTo>
                  <a:pt x="268199" y="5891590"/>
                  <a:pt x="274296" y="5886447"/>
                  <a:pt x="275818" y="5880348"/>
                </a:cubicBezTo>
                <a:cubicBezTo>
                  <a:pt x="283249" y="5849107"/>
                  <a:pt x="289535" y="5817674"/>
                  <a:pt x="296393" y="5786239"/>
                </a:cubicBezTo>
                <a:cubicBezTo>
                  <a:pt x="297919" y="5779191"/>
                  <a:pt x="299822" y="5771953"/>
                  <a:pt x="302870" y="5765474"/>
                </a:cubicBezTo>
                <a:cubicBezTo>
                  <a:pt x="305728" y="5759378"/>
                  <a:pt x="310682" y="5754234"/>
                  <a:pt x="313730" y="5748136"/>
                </a:cubicBezTo>
                <a:cubicBezTo>
                  <a:pt x="321921" y="5731564"/>
                  <a:pt x="329541" y="5714607"/>
                  <a:pt x="338685" y="5695178"/>
                </a:cubicBezTo>
                <a:cubicBezTo>
                  <a:pt x="321541" y="5684320"/>
                  <a:pt x="331258" y="5669647"/>
                  <a:pt x="339449" y="5651360"/>
                </a:cubicBezTo>
                <a:cubicBezTo>
                  <a:pt x="347831" y="5632691"/>
                  <a:pt x="350497" y="5611164"/>
                  <a:pt x="353546" y="5590590"/>
                </a:cubicBezTo>
                <a:cubicBezTo>
                  <a:pt x="359070" y="5552869"/>
                  <a:pt x="362499" y="5514957"/>
                  <a:pt x="367451" y="5477239"/>
                </a:cubicBezTo>
                <a:cubicBezTo>
                  <a:pt x="368595" y="5469236"/>
                  <a:pt x="370690" y="5460092"/>
                  <a:pt x="375454" y="5453995"/>
                </a:cubicBezTo>
                <a:cubicBezTo>
                  <a:pt x="407459" y="5412276"/>
                  <a:pt x="416411" y="5361598"/>
                  <a:pt x="413366" y="5313403"/>
                </a:cubicBezTo>
                <a:cubicBezTo>
                  <a:pt x="411078" y="5275491"/>
                  <a:pt x="409363" y="5238343"/>
                  <a:pt x="412601" y="5200813"/>
                </a:cubicBezTo>
                <a:cubicBezTo>
                  <a:pt x="412793" y="5197955"/>
                  <a:pt x="412411" y="5194145"/>
                  <a:pt x="410887" y="5192051"/>
                </a:cubicBezTo>
                <a:cubicBezTo>
                  <a:pt x="400791" y="5179097"/>
                  <a:pt x="400029" y="5165570"/>
                  <a:pt x="398315" y="5148995"/>
                </a:cubicBezTo>
                <a:cubicBezTo>
                  <a:pt x="395837" y="5125562"/>
                  <a:pt x="397553" y="5104036"/>
                  <a:pt x="401743" y="5082317"/>
                </a:cubicBezTo>
                <a:cubicBezTo>
                  <a:pt x="404791" y="5066505"/>
                  <a:pt x="411078" y="5050504"/>
                  <a:pt x="419080" y="5036405"/>
                </a:cubicBezTo>
                <a:cubicBezTo>
                  <a:pt x="430320" y="5016785"/>
                  <a:pt x="434701" y="4997922"/>
                  <a:pt x="419841" y="4979253"/>
                </a:cubicBezTo>
                <a:cubicBezTo>
                  <a:pt x="404029" y="4959061"/>
                  <a:pt x="409553" y="4936201"/>
                  <a:pt x="408983" y="4913909"/>
                </a:cubicBezTo>
                <a:cubicBezTo>
                  <a:pt x="408791" y="4904195"/>
                  <a:pt x="409174" y="4893907"/>
                  <a:pt x="406697" y="4884572"/>
                </a:cubicBezTo>
                <a:cubicBezTo>
                  <a:pt x="399647" y="4857522"/>
                  <a:pt x="388978" y="4831420"/>
                  <a:pt x="384216" y="4803988"/>
                </a:cubicBezTo>
                <a:cubicBezTo>
                  <a:pt x="381551" y="4788747"/>
                  <a:pt x="386312" y="4771793"/>
                  <a:pt x="389741" y="4755980"/>
                </a:cubicBezTo>
                <a:cubicBezTo>
                  <a:pt x="393361" y="4739978"/>
                  <a:pt x="398885" y="4724167"/>
                  <a:pt x="404601" y="4708734"/>
                </a:cubicBezTo>
                <a:cubicBezTo>
                  <a:pt x="408411" y="4698258"/>
                  <a:pt x="412031" y="4686828"/>
                  <a:pt x="418889" y="4678445"/>
                </a:cubicBezTo>
                <a:cubicBezTo>
                  <a:pt x="434510" y="4659393"/>
                  <a:pt x="437178" y="4639772"/>
                  <a:pt x="428986" y="4617291"/>
                </a:cubicBezTo>
                <a:cubicBezTo>
                  <a:pt x="427651" y="4613864"/>
                  <a:pt x="427651" y="4609863"/>
                  <a:pt x="427462" y="4606053"/>
                </a:cubicBezTo>
                <a:cubicBezTo>
                  <a:pt x="423462" y="4545086"/>
                  <a:pt x="420984" y="4484127"/>
                  <a:pt x="414888" y="4423545"/>
                </a:cubicBezTo>
                <a:cubicBezTo>
                  <a:pt x="412411" y="4398972"/>
                  <a:pt x="401553" y="4375349"/>
                  <a:pt x="394695" y="4351154"/>
                </a:cubicBezTo>
                <a:cubicBezTo>
                  <a:pt x="393361" y="4346201"/>
                  <a:pt x="391265" y="4340674"/>
                  <a:pt x="392218" y="4335722"/>
                </a:cubicBezTo>
                <a:cubicBezTo>
                  <a:pt x="401743" y="4281810"/>
                  <a:pt x="387837" y="4231324"/>
                  <a:pt x="369547" y="4181603"/>
                </a:cubicBezTo>
                <a:cubicBezTo>
                  <a:pt x="367642" y="4176461"/>
                  <a:pt x="368214" y="4170174"/>
                  <a:pt x="368595" y="4164458"/>
                </a:cubicBezTo>
                <a:cubicBezTo>
                  <a:pt x="369928" y="4148453"/>
                  <a:pt x="376597" y="4131119"/>
                  <a:pt x="372597" y="4116641"/>
                </a:cubicBezTo>
                <a:cubicBezTo>
                  <a:pt x="361545" y="4078159"/>
                  <a:pt x="348211" y="4040058"/>
                  <a:pt x="331447" y="4003861"/>
                </a:cubicBezTo>
                <a:cubicBezTo>
                  <a:pt x="314493" y="3967091"/>
                  <a:pt x="300203" y="3932993"/>
                  <a:pt x="317350" y="3890891"/>
                </a:cubicBezTo>
                <a:cubicBezTo>
                  <a:pt x="324589" y="3872985"/>
                  <a:pt x="319445" y="3849362"/>
                  <a:pt x="317541" y="3828785"/>
                </a:cubicBezTo>
                <a:cubicBezTo>
                  <a:pt x="316016" y="3813737"/>
                  <a:pt x="307442" y="3799258"/>
                  <a:pt x="307442" y="3784397"/>
                </a:cubicBezTo>
                <a:cubicBezTo>
                  <a:pt x="307442" y="3744770"/>
                  <a:pt x="297346" y="3709529"/>
                  <a:pt x="276771" y="3675238"/>
                </a:cubicBezTo>
                <a:cubicBezTo>
                  <a:pt x="268770" y="3661899"/>
                  <a:pt x="274105" y="3641134"/>
                  <a:pt x="272009" y="3623799"/>
                </a:cubicBezTo>
                <a:cubicBezTo>
                  <a:pt x="269533" y="3605509"/>
                  <a:pt x="267247" y="3586653"/>
                  <a:pt x="261721" y="3569124"/>
                </a:cubicBezTo>
                <a:cubicBezTo>
                  <a:pt x="247242" y="3523785"/>
                  <a:pt x="230859" y="3479015"/>
                  <a:pt x="215618" y="3433866"/>
                </a:cubicBezTo>
                <a:cubicBezTo>
                  <a:pt x="203045" y="3396719"/>
                  <a:pt x="212952" y="3360139"/>
                  <a:pt x="218285" y="3323372"/>
                </a:cubicBezTo>
                <a:cubicBezTo>
                  <a:pt x="221716" y="3300319"/>
                  <a:pt x="229907" y="3278795"/>
                  <a:pt x="217715" y="3252885"/>
                </a:cubicBezTo>
                <a:cubicBezTo>
                  <a:pt x="206093" y="3228119"/>
                  <a:pt x="208761" y="3196686"/>
                  <a:pt x="202474" y="3168870"/>
                </a:cubicBezTo>
                <a:cubicBezTo>
                  <a:pt x="197141" y="3145436"/>
                  <a:pt x="188566" y="3122770"/>
                  <a:pt x="180184" y="3100099"/>
                </a:cubicBezTo>
                <a:cubicBezTo>
                  <a:pt x="168753" y="3069235"/>
                  <a:pt x="156753" y="3038756"/>
                  <a:pt x="162468" y="3005035"/>
                </a:cubicBezTo>
                <a:cubicBezTo>
                  <a:pt x="168946" y="2966742"/>
                  <a:pt x="144561" y="2940455"/>
                  <a:pt x="128367" y="2910353"/>
                </a:cubicBezTo>
                <a:cubicBezTo>
                  <a:pt x="117318" y="2889587"/>
                  <a:pt x="109126" y="2866918"/>
                  <a:pt x="102267" y="2844248"/>
                </a:cubicBezTo>
                <a:cubicBezTo>
                  <a:pt x="93313" y="2813958"/>
                  <a:pt x="87978" y="2782716"/>
                  <a:pt x="79217" y="2752235"/>
                </a:cubicBezTo>
                <a:cubicBezTo>
                  <a:pt x="66072" y="2706131"/>
                  <a:pt x="55784" y="2659455"/>
                  <a:pt x="63024" y="2611450"/>
                </a:cubicBezTo>
                <a:cubicBezTo>
                  <a:pt x="66262" y="2589352"/>
                  <a:pt x="66072" y="2568774"/>
                  <a:pt x="61307" y="2546678"/>
                </a:cubicBezTo>
                <a:cubicBezTo>
                  <a:pt x="53497" y="2510483"/>
                  <a:pt x="52545" y="2473333"/>
                  <a:pt x="23399" y="2444184"/>
                </a:cubicBezTo>
                <a:cubicBezTo>
                  <a:pt x="13111" y="2433897"/>
                  <a:pt x="10446" y="2415420"/>
                  <a:pt x="5110" y="2400369"/>
                </a:cubicBezTo>
                <a:cubicBezTo>
                  <a:pt x="-1178" y="2383032"/>
                  <a:pt x="2062" y="2370270"/>
                  <a:pt x="20352" y="2360933"/>
                </a:cubicBezTo>
                <a:cubicBezTo>
                  <a:pt x="28541" y="2356744"/>
                  <a:pt x="36543" y="2344741"/>
                  <a:pt x="37878" y="2335405"/>
                </a:cubicBezTo>
                <a:cubicBezTo>
                  <a:pt x="41877" y="2307402"/>
                  <a:pt x="35972" y="2281683"/>
                  <a:pt x="23017" y="2254633"/>
                </a:cubicBezTo>
                <a:cubicBezTo>
                  <a:pt x="10825" y="2229296"/>
                  <a:pt x="12159" y="2197670"/>
                  <a:pt x="7395" y="2168903"/>
                </a:cubicBezTo>
                <a:cubicBezTo>
                  <a:pt x="5681" y="2158712"/>
                  <a:pt x="3062" y="2148519"/>
                  <a:pt x="871" y="2138304"/>
                </a:cubicBezTo>
                <a:lnTo>
                  <a:pt x="0" y="2131532"/>
                </a:lnTo>
                <a:lnTo>
                  <a:pt x="0" y="2072225"/>
                </a:lnTo>
                <a:lnTo>
                  <a:pt x="251" y="2069340"/>
                </a:lnTo>
                <a:cubicBezTo>
                  <a:pt x="2061" y="2056600"/>
                  <a:pt x="4156" y="2043835"/>
                  <a:pt x="5299" y="2030977"/>
                </a:cubicBezTo>
                <a:cubicBezTo>
                  <a:pt x="7203" y="2010974"/>
                  <a:pt x="6442" y="1990589"/>
                  <a:pt x="8729" y="1970586"/>
                </a:cubicBezTo>
                <a:cubicBezTo>
                  <a:pt x="10446" y="1954202"/>
                  <a:pt x="14826" y="1938009"/>
                  <a:pt x="18445" y="1921817"/>
                </a:cubicBezTo>
                <a:cubicBezTo>
                  <a:pt x="19779" y="1915912"/>
                  <a:pt x="24922" y="1910004"/>
                  <a:pt x="24161" y="1904673"/>
                </a:cubicBezTo>
                <a:cubicBezTo>
                  <a:pt x="15970" y="1851709"/>
                  <a:pt x="52545" y="1813610"/>
                  <a:pt x="68738" y="1768838"/>
                </a:cubicBezTo>
                <a:cubicBezTo>
                  <a:pt x="85885" y="1721785"/>
                  <a:pt x="112174" y="1676253"/>
                  <a:pt x="104364" y="1623675"/>
                </a:cubicBezTo>
                <a:cubicBezTo>
                  <a:pt x="99601" y="1591859"/>
                  <a:pt x="88551" y="1561189"/>
                  <a:pt x="81883" y="1529563"/>
                </a:cubicBezTo>
                <a:cubicBezTo>
                  <a:pt x="79597" y="1518324"/>
                  <a:pt x="79979" y="1505751"/>
                  <a:pt x="82264" y="1494509"/>
                </a:cubicBezTo>
                <a:cubicBezTo>
                  <a:pt x="92744" y="1440216"/>
                  <a:pt x="94267" y="1386684"/>
                  <a:pt x="77120" y="1333341"/>
                </a:cubicBezTo>
                <a:cubicBezTo>
                  <a:pt x="74262" y="1324198"/>
                  <a:pt x="71597" y="1314483"/>
                  <a:pt x="71597" y="1304955"/>
                </a:cubicBezTo>
                <a:cubicBezTo>
                  <a:pt x="71597" y="1252757"/>
                  <a:pt x="75597" y="1201512"/>
                  <a:pt x="94267" y="1151600"/>
                </a:cubicBezTo>
                <a:cubicBezTo>
                  <a:pt x="100554" y="1134834"/>
                  <a:pt x="96553" y="1114449"/>
                  <a:pt x="98078" y="1095972"/>
                </a:cubicBezTo>
                <a:cubicBezTo>
                  <a:pt x="99409" y="1078826"/>
                  <a:pt x="99981" y="1061298"/>
                  <a:pt x="104364" y="1044725"/>
                </a:cubicBezTo>
                <a:cubicBezTo>
                  <a:pt x="110839" y="1020529"/>
                  <a:pt x="111601" y="998052"/>
                  <a:pt x="105887" y="973095"/>
                </a:cubicBezTo>
                <a:cubicBezTo>
                  <a:pt x="100554" y="949281"/>
                  <a:pt x="103220" y="923562"/>
                  <a:pt x="103029" y="898797"/>
                </a:cubicBezTo>
                <a:cubicBezTo>
                  <a:pt x="102839" y="871173"/>
                  <a:pt x="102649" y="843552"/>
                  <a:pt x="103601" y="815929"/>
                </a:cubicBezTo>
                <a:cubicBezTo>
                  <a:pt x="103981" y="804877"/>
                  <a:pt x="111601" y="792306"/>
                  <a:pt x="108553" y="783158"/>
                </a:cubicBezTo>
                <a:cubicBezTo>
                  <a:pt x="98267" y="753633"/>
                  <a:pt x="110649" y="724104"/>
                  <a:pt x="105127" y="694576"/>
                </a:cubicBezTo>
                <a:cubicBezTo>
                  <a:pt x="102267" y="680096"/>
                  <a:pt x="110078" y="663713"/>
                  <a:pt x="110839" y="648092"/>
                </a:cubicBezTo>
                <a:cubicBezTo>
                  <a:pt x="112174" y="622564"/>
                  <a:pt x="111601" y="597037"/>
                  <a:pt x="111983" y="571508"/>
                </a:cubicBezTo>
                <a:cubicBezTo>
                  <a:pt x="112174" y="563125"/>
                  <a:pt x="112936" y="554933"/>
                  <a:pt x="113318" y="546552"/>
                </a:cubicBezTo>
                <a:cubicBezTo>
                  <a:pt x="113697" y="539121"/>
                  <a:pt x="115411" y="531310"/>
                  <a:pt x="114081" y="524262"/>
                </a:cubicBezTo>
                <a:cubicBezTo>
                  <a:pt x="109315" y="498733"/>
                  <a:pt x="101505" y="473587"/>
                  <a:pt x="98457" y="447870"/>
                </a:cubicBezTo>
                <a:cubicBezTo>
                  <a:pt x="95792" y="425581"/>
                  <a:pt x="99409" y="402529"/>
                  <a:pt x="97505" y="380050"/>
                </a:cubicBezTo>
                <a:cubicBezTo>
                  <a:pt x="94267" y="340425"/>
                  <a:pt x="88551" y="300800"/>
                  <a:pt x="84930" y="261173"/>
                </a:cubicBezTo>
                <a:cubicBezTo>
                  <a:pt x="84168" y="252600"/>
                  <a:pt x="88934" y="243648"/>
                  <a:pt x="89314" y="234883"/>
                </a:cubicBezTo>
                <a:cubicBezTo>
                  <a:pt x="90266" y="207450"/>
                  <a:pt x="90457" y="180017"/>
                  <a:pt x="91027" y="152584"/>
                </a:cubicBezTo>
                <a:cubicBezTo>
                  <a:pt x="91218" y="136963"/>
                  <a:pt x="90647" y="121150"/>
                  <a:pt x="92361" y="105718"/>
                </a:cubicBezTo>
                <a:cubicBezTo>
                  <a:pt x="94647" y="85336"/>
                  <a:pt x="98078" y="66857"/>
                  <a:pt x="83217" y="47806"/>
                </a:cubicBezTo>
                <a:cubicBezTo>
                  <a:pt x="77453" y="40471"/>
                  <a:pt x="73691" y="32636"/>
                  <a:pt x="71207" y="24480"/>
                </a:cubicBezTo>
                <a:close/>
              </a:path>
            </a:pathLst>
          </a:custGeom>
          <a:noFill/>
          <a:ln>
            <a:noFill/>
          </a:ln>
          <a:effectLst>
            <a:outerShdw blurRad="381000" dist="152400" dir="10800000" algn="tr" rotWithShape="0">
              <a:srgbClr val="000000">
                <a:alpha val="9803"/>
              </a:srgbClr>
            </a:outerShdw>
          </a:effectLst>
        </p:spPr>
      </p:pic>
      <p:grpSp>
        <p:nvGrpSpPr>
          <p:cNvPr id="163" name="Google Shape;163;p5"/>
          <p:cNvGrpSpPr/>
          <p:nvPr/>
        </p:nvGrpSpPr>
        <p:grpSpPr>
          <a:xfrm>
            <a:off x="5632356" y="1"/>
            <a:ext cx="874718" cy="6857455"/>
            <a:chOff x="5632356" y="1"/>
            <a:chExt cx="874718" cy="6857455"/>
          </a:xfrm>
        </p:grpSpPr>
        <p:sp>
          <p:nvSpPr>
            <p:cNvPr id="164" name="Google Shape;164;p5"/>
            <p:cNvSpPr/>
            <p:nvPr/>
          </p:nvSpPr>
          <p:spPr>
            <a:xfrm rot="5400000" flipH="1">
              <a:off x="2640986"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5"/>
            <p:cNvSpPr/>
            <p:nvPr/>
          </p:nvSpPr>
          <p:spPr>
            <a:xfrm rot="5400000" flipH="1">
              <a:off x="2640988"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rotWithShape="1">
              <a:blip r:embed="rId5">
                <a:alphaModFix amt="57000"/>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6"/>
          <p:cNvSpPr txBox="1">
            <a:spLocks noGrp="1"/>
          </p:cNvSpPr>
          <p:nvPr>
            <p:ph type="title"/>
          </p:nvPr>
        </p:nvSpPr>
        <p:spPr>
          <a:xfrm>
            <a:off x="6981825" y="1641752"/>
            <a:ext cx="4391024" cy="132343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4000"/>
              <a:buFont typeface="Calibri"/>
              <a:buNone/>
            </a:pPr>
            <a:r>
              <a:rPr lang="en-US" sz="4000"/>
              <a:t>Judgment Day</a:t>
            </a:r>
            <a:endParaRPr/>
          </a:p>
        </p:txBody>
      </p:sp>
      <p:pic>
        <p:nvPicPr>
          <p:cNvPr id="173" name="Google Shape;173;p6" descr="Judgement Day page1"/>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20" y="2"/>
            <a:ext cx="6186992" cy="6857998"/>
          </a:xfrm>
          <a:custGeom>
            <a:avLst/>
            <a:gdLst/>
            <a:ahLst/>
            <a:cxnLst/>
            <a:rect l="l" t="t" r="r" b="b"/>
            <a:pathLst>
              <a:path w="6187012" h="6857998" extrusionOk="0">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noFill/>
          <a:ln>
            <a:noFill/>
          </a:ln>
          <a:effectLst>
            <a:outerShdw blurRad="381000" dist="152400" algn="tl" rotWithShape="0">
              <a:srgbClr val="000000">
                <a:alpha val="9803"/>
              </a:srgbClr>
            </a:outerShdw>
          </a:effectLst>
        </p:spPr>
      </p:pic>
      <p:grpSp>
        <p:nvGrpSpPr>
          <p:cNvPr id="174" name="Google Shape;174;p6"/>
          <p:cNvGrpSpPr/>
          <p:nvPr/>
        </p:nvGrpSpPr>
        <p:grpSpPr>
          <a:xfrm>
            <a:off x="5395368" y="1"/>
            <a:ext cx="874718" cy="6857455"/>
            <a:chOff x="5395368" y="1"/>
            <a:chExt cx="874718" cy="6857455"/>
          </a:xfrm>
        </p:grpSpPr>
        <p:sp>
          <p:nvSpPr>
            <p:cNvPr id="175" name="Google Shape;175;p6"/>
            <p:cNvSpPr/>
            <p:nvPr/>
          </p:nvSpPr>
          <p:spPr>
            <a:xfrm rot="-5400000">
              <a:off x="2404000"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6" name="Google Shape;176;p6"/>
            <p:cNvSpPr/>
            <p:nvPr/>
          </p:nvSpPr>
          <p:spPr>
            <a:xfrm rot="-5400000">
              <a:off x="2403998"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rotWithShape="1">
              <a:blip r:embed="rId4">
                <a:alphaModFix amt="57000"/>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77" name="Google Shape;177;p6"/>
          <p:cNvSpPr txBox="1">
            <a:spLocks noGrp="1"/>
          </p:cNvSpPr>
          <p:nvPr>
            <p:ph type="body" idx="1"/>
          </p:nvPr>
        </p:nvSpPr>
        <p:spPr>
          <a:xfrm>
            <a:off x="6981826" y="3146400"/>
            <a:ext cx="4391024" cy="355158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lt1"/>
              </a:buClr>
              <a:buSzPct val="100000"/>
              <a:buNone/>
            </a:pPr>
            <a:r>
              <a:rPr lang="en-US" sz="2400"/>
              <a:t>Read Al Feldstein’s </a:t>
            </a:r>
            <a:r>
              <a:rPr lang="en-US" sz="2400" i="1"/>
              <a:t>Judgment Day  </a:t>
            </a:r>
            <a:r>
              <a:rPr lang="en-US" sz="2400"/>
              <a:t>(1953)</a:t>
            </a:r>
            <a:r>
              <a:rPr lang="en-US" sz="2400" i="1"/>
              <a:t>: </a:t>
            </a:r>
            <a:r>
              <a:rPr lang="en-US" sz="2400" u="sng">
                <a:hlinkClick r:id="rId5"/>
              </a:rPr>
              <a:t>CBLDF Website</a:t>
            </a:r>
            <a:endParaRPr sz="2400"/>
          </a:p>
          <a:p>
            <a:pPr marL="0" lvl="0" indent="0" algn="l" rtl="0">
              <a:lnSpc>
                <a:spcPct val="90000"/>
              </a:lnSpc>
              <a:spcBef>
                <a:spcPts val="1000"/>
              </a:spcBef>
              <a:spcAft>
                <a:spcPts val="0"/>
              </a:spcAft>
              <a:buClr>
                <a:schemeClr val="dk1"/>
              </a:buClr>
              <a:buSzPct val="100000"/>
              <a:buNone/>
            </a:pPr>
            <a:endParaRPr sz="2400"/>
          </a:p>
          <a:p>
            <a:pPr marL="0" lvl="0" indent="0" algn="l" rtl="0">
              <a:lnSpc>
                <a:spcPct val="90000"/>
              </a:lnSpc>
              <a:spcBef>
                <a:spcPts val="1000"/>
              </a:spcBef>
              <a:spcAft>
                <a:spcPts val="0"/>
              </a:spcAft>
              <a:buClr>
                <a:schemeClr val="lt1"/>
              </a:buClr>
              <a:buSzPct val="100000"/>
              <a:buNone/>
            </a:pPr>
            <a:r>
              <a:rPr lang="en-US" sz="2400"/>
              <a:t>Discuss in Small Groups: </a:t>
            </a:r>
            <a:endParaRPr/>
          </a:p>
          <a:p>
            <a:pPr marL="457200" lvl="0" indent="-457200" algn="l" rtl="0">
              <a:lnSpc>
                <a:spcPct val="90000"/>
              </a:lnSpc>
              <a:spcBef>
                <a:spcPts val="1000"/>
              </a:spcBef>
              <a:spcAft>
                <a:spcPts val="0"/>
              </a:spcAft>
              <a:buSzPct val="100000"/>
              <a:buAutoNum type="arabicParenR"/>
            </a:pPr>
            <a:r>
              <a:rPr lang="en-US" sz="2400"/>
              <a:t>How is Black representation in this comic different from the Black representation in </a:t>
            </a:r>
            <a:r>
              <a:rPr lang="en-US" sz="2400" i="1"/>
              <a:t>Captain Underpants?</a:t>
            </a:r>
            <a:endParaRPr/>
          </a:p>
          <a:p>
            <a:pPr marL="457200" lvl="0" indent="-457200" algn="l" rtl="0">
              <a:lnSpc>
                <a:spcPct val="90000"/>
              </a:lnSpc>
              <a:spcBef>
                <a:spcPts val="1000"/>
              </a:spcBef>
              <a:spcAft>
                <a:spcPts val="0"/>
              </a:spcAft>
              <a:buSzPct val="100000"/>
              <a:buAutoNum type="arabicParenR"/>
            </a:pPr>
            <a:r>
              <a:rPr lang="en-US" sz="2400"/>
              <a:t>Why do you think </a:t>
            </a:r>
            <a:r>
              <a:rPr lang="en-US" sz="2400" i="1"/>
              <a:t>Judgment Day </a:t>
            </a:r>
            <a:r>
              <a:rPr lang="en-US" sz="2400"/>
              <a:t>was controversial at the time it was published?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1"/>
        <p:cNvGrpSpPr/>
        <p:nvPr/>
      </p:nvGrpSpPr>
      <p:grpSpPr>
        <a:xfrm>
          <a:off x="0" y="0"/>
          <a:ext cx="0" cy="0"/>
          <a:chOff x="0" y="0"/>
          <a:chExt cx="0" cy="0"/>
        </a:xfrm>
      </p:grpSpPr>
      <p:sp>
        <p:nvSpPr>
          <p:cNvPr id="182" name="Google Shape;182;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3" name="Google Shape;183;p7"/>
          <p:cNvSpPr txBox="1">
            <a:spLocks noGrp="1"/>
          </p:cNvSpPr>
          <p:nvPr>
            <p:ph type="title"/>
          </p:nvPr>
        </p:nvSpPr>
        <p:spPr>
          <a:xfrm>
            <a:off x="6981823" y="1641752"/>
            <a:ext cx="4391025" cy="132343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4000"/>
              <a:buFont typeface="Calibri"/>
              <a:buNone/>
            </a:pPr>
            <a:r>
              <a:rPr lang="en-US" sz="4000"/>
              <a:t>Discussion #3</a:t>
            </a:r>
            <a:endParaRPr/>
          </a:p>
        </p:txBody>
      </p:sp>
      <p:pic>
        <p:nvPicPr>
          <p:cNvPr id="184" name="Google Shape;184;p7" descr="Sticky notes on a wall"/>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315510" y="1429488"/>
            <a:ext cx="4300004" cy="4579200"/>
          </a:xfrm>
          <a:prstGeom prst="rect">
            <a:avLst/>
          </a:prstGeom>
          <a:noFill/>
          <a:ln>
            <a:noFill/>
          </a:ln>
        </p:spPr>
      </p:pic>
      <p:sp>
        <p:nvSpPr>
          <p:cNvPr id="185" name="Google Shape;185;p7"/>
          <p:cNvSpPr txBox="1">
            <a:spLocks noGrp="1"/>
          </p:cNvSpPr>
          <p:nvPr>
            <p:ph type="body" idx="1"/>
          </p:nvPr>
        </p:nvSpPr>
        <p:spPr>
          <a:xfrm>
            <a:off x="6981824" y="2567940"/>
            <a:ext cx="4391100" cy="39168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lt1"/>
              </a:buClr>
              <a:buSzPts val="1800"/>
              <a:buNone/>
            </a:pPr>
            <a:r>
              <a:rPr lang="en-US" sz="1800">
                <a:solidFill>
                  <a:schemeClr val="lt1"/>
                </a:solidFill>
                <a:latin typeface="Calibri"/>
                <a:ea typeface="Calibri"/>
                <a:cs typeface="Calibri"/>
                <a:sym typeface="Calibri"/>
              </a:rPr>
              <a:t>T</a:t>
            </a:r>
            <a:r>
              <a:rPr lang="en-US" sz="1800">
                <a:latin typeface="Calibri"/>
                <a:ea typeface="Calibri"/>
                <a:cs typeface="Calibri"/>
                <a:sym typeface="Calibri"/>
              </a:rPr>
              <a:t>O DO: </a:t>
            </a:r>
            <a:endParaRPr/>
          </a:p>
          <a:p>
            <a:pPr marL="0" marR="0" lvl="0" indent="0" algn="l" rtl="0">
              <a:lnSpc>
                <a:spcPct val="90000"/>
              </a:lnSpc>
              <a:spcBef>
                <a:spcPts val="1000"/>
              </a:spcBef>
              <a:spcAft>
                <a:spcPts val="0"/>
              </a:spcAft>
              <a:buClr>
                <a:schemeClr val="lt1"/>
              </a:buClr>
              <a:buSzPts val="1800"/>
              <a:buNone/>
            </a:pPr>
            <a:r>
              <a:rPr lang="en-US" sz="1800" b="1">
                <a:latin typeface="Calibri"/>
                <a:ea typeface="Calibri"/>
                <a:cs typeface="Calibri"/>
                <a:sym typeface="Calibri"/>
              </a:rPr>
              <a:t>Discussion #3</a:t>
            </a:r>
            <a:r>
              <a:rPr lang="en-US" sz="1800">
                <a:latin typeface="Calibri"/>
                <a:ea typeface="Calibri"/>
                <a:cs typeface="Calibri"/>
                <a:sym typeface="Calibri"/>
              </a:rPr>
              <a:t> ~ Look back on the comic texts you selected in Week 1 and Pilkey’s </a:t>
            </a:r>
            <a:r>
              <a:rPr lang="en-US" sz="1800" i="1">
                <a:latin typeface="Calibri"/>
                <a:ea typeface="Calibri"/>
                <a:cs typeface="Calibri"/>
                <a:sym typeface="Calibri"/>
              </a:rPr>
              <a:t>The Adventures of Captain Underpants. </a:t>
            </a:r>
            <a:r>
              <a:rPr lang="en-US" sz="1800">
                <a:latin typeface="Calibri"/>
                <a:ea typeface="Calibri"/>
                <a:cs typeface="Calibri"/>
                <a:sym typeface="Calibri"/>
              </a:rPr>
              <a:t>Which groups of students do you think each of these texts might “mirror” (Bishop, 1990)? How might the comic texts you select for students, going forward, (continue to) reflect the social justice efforts of publishers like EC Comics, as noted by Whitted and reflected in </a:t>
            </a:r>
            <a:r>
              <a:rPr lang="en-US" sz="1800" i="1">
                <a:latin typeface="Calibri"/>
                <a:ea typeface="Calibri"/>
                <a:cs typeface="Calibri"/>
                <a:sym typeface="Calibri"/>
              </a:rPr>
              <a:t>Judgement Day</a:t>
            </a:r>
            <a:r>
              <a:rPr lang="en-US" sz="1800">
                <a:latin typeface="Calibri"/>
                <a:ea typeface="Calibri"/>
                <a:cs typeface="Calibri"/>
                <a:sym typeface="Calibri"/>
              </a:rPr>
              <a:t>? How might you apply a Critical Race Theory framework to your teaching of comics? </a:t>
            </a:r>
            <a:endParaRPr/>
          </a:p>
          <a:p>
            <a:pPr marL="0" lvl="0" indent="0" algn="l" rtl="0">
              <a:lnSpc>
                <a:spcPct val="90000"/>
              </a:lnSpc>
              <a:spcBef>
                <a:spcPts val="2000"/>
              </a:spcBef>
              <a:spcAft>
                <a:spcPts val="0"/>
              </a:spcAft>
              <a:buClr>
                <a:schemeClr val="dk1"/>
              </a:buClr>
              <a:buSzPts val="1300"/>
              <a:buNone/>
            </a:pPr>
            <a:endParaRPr sz="130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Widescreen</PresentationFormat>
  <Paragraphs>42</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Comics for K-12 Educators</vt:lpstr>
      <vt:lpstr>To Discuss</vt:lpstr>
      <vt:lpstr>“Mirrors, Windows, and Sliding Glass Doors”</vt:lpstr>
      <vt:lpstr>What is Critical Race Theory (Dando, 2023)? </vt:lpstr>
      <vt:lpstr>Captain Underpants</vt:lpstr>
      <vt:lpstr>Judgment Day</vt:lpstr>
      <vt:lpstr>Discussion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Comics for K-12 Educators</dc:title>
  <dc:creator>Katherine Sciurba</dc:creator>
  <cp:lastModifiedBy>Ginger Shoulders</cp:lastModifiedBy>
  <cp:revision>2</cp:revision>
  <dcterms:created xsi:type="dcterms:W3CDTF">2024-01-12T06:08:56Z</dcterms:created>
  <dcterms:modified xsi:type="dcterms:W3CDTF">2024-01-17T21:42:31Z</dcterms:modified>
</cp:coreProperties>
</file>