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Old Standard TT" panose="020B0604020202020204" charset="0"/>
      <p:regular r:id="rId33"/>
      <p:bold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223ED-8A62-4B13-8694-674DDF7F0311}" v="3" dt="2024-09-30T18:26:49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ger Shoulders" userId="d2548e88-a9b5-4db6-9902-9589590cab1f" providerId="ADAL" clId="{85F223ED-8A62-4B13-8694-674DDF7F0311}"/>
    <pc:docChg chg="custSel modSld">
      <pc:chgData name="Ginger Shoulders" userId="d2548e88-a9b5-4db6-9902-9589590cab1f" providerId="ADAL" clId="{85F223ED-8A62-4B13-8694-674DDF7F0311}" dt="2024-09-30T18:25:45.635" v="12" actId="27636"/>
      <pc:docMkLst>
        <pc:docMk/>
      </pc:docMkLst>
      <pc:sldChg chg="modSp mod">
        <pc:chgData name="Ginger Shoulders" userId="d2548e88-a9b5-4db6-9902-9589590cab1f" providerId="ADAL" clId="{85F223ED-8A62-4B13-8694-674DDF7F0311}" dt="2024-09-30T18:25:45.635" v="12" actId="27636"/>
        <pc:sldMkLst>
          <pc:docMk/>
          <pc:sldMk cId="0" sldId="256"/>
        </pc:sldMkLst>
        <pc:spChg chg="mod">
          <ac:chgData name="Ginger Shoulders" userId="d2548e88-a9b5-4db6-9902-9589590cab1f" providerId="ADAL" clId="{85F223ED-8A62-4B13-8694-674DDF7F0311}" dt="2024-09-30T18:25:45.635" v="12" actId="27636"/>
          <ac:spMkLst>
            <pc:docMk/>
            <pc:sldMk cId="0" sldId="256"/>
            <ac:spMk id="60" creationId="{00000000-0000-0000-0000-000000000000}"/>
          </ac:spMkLst>
        </pc:spChg>
      </pc:sldChg>
      <pc:sldChg chg="modSp mod">
        <pc:chgData name="Ginger Shoulders" userId="d2548e88-a9b5-4db6-9902-9589590cab1f" providerId="ADAL" clId="{85F223ED-8A62-4B13-8694-674DDF7F0311}" dt="2024-09-30T17:46:24.097" v="0" actId="27636"/>
        <pc:sldMkLst>
          <pc:docMk/>
          <pc:sldMk cId="0" sldId="261"/>
        </pc:sldMkLst>
        <pc:spChg chg="mod">
          <ac:chgData name="Ginger Shoulders" userId="d2548e88-a9b5-4db6-9902-9589590cab1f" providerId="ADAL" clId="{85F223ED-8A62-4B13-8694-674DDF7F0311}" dt="2024-09-30T17:46:24.097" v="0" actId="27636"/>
          <ac:spMkLst>
            <pc:docMk/>
            <pc:sldMk cId="0" sldId="261"/>
            <ac:spMk id="105" creationId="{00000000-0000-0000-0000-000000000000}"/>
          </ac:spMkLst>
        </pc:spChg>
      </pc:sldChg>
      <pc:sldChg chg="modSp mod">
        <pc:chgData name="Ginger Shoulders" userId="d2548e88-a9b5-4db6-9902-9589590cab1f" providerId="ADAL" clId="{85F223ED-8A62-4B13-8694-674DDF7F0311}" dt="2024-09-30T17:46:24.118" v="1" actId="27636"/>
        <pc:sldMkLst>
          <pc:docMk/>
          <pc:sldMk cId="0" sldId="268"/>
        </pc:sldMkLst>
        <pc:spChg chg="mod">
          <ac:chgData name="Ginger Shoulders" userId="d2548e88-a9b5-4db6-9902-9589590cab1f" providerId="ADAL" clId="{85F223ED-8A62-4B13-8694-674DDF7F0311}" dt="2024-09-30T17:46:24.118" v="1" actId="27636"/>
          <ac:spMkLst>
            <pc:docMk/>
            <pc:sldMk cId="0" sldId="268"/>
            <ac:spMk id="181" creationId="{00000000-0000-0000-0000-000000000000}"/>
          </ac:spMkLst>
        </pc:spChg>
      </pc:sldChg>
      <pc:sldChg chg="modSp mod">
        <pc:chgData name="Ginger Shoulders" userId="d2548e88-a9b5-4db6-9902-9589590cab1f" providerId="ADAL" clId="{85F223ED-8A62-4B13-8694-674DDF7F0311}" dt="2024-09-30T18:00:08.984" v="11" actId="22711"/>
        <pc:sldMkLst>
          <pc:docMk/>
          <pc:sldMk cId="0" sldId="273"/>
        </pc:sldMkLst>
        <pc:picChg chg="mod">
          <ac:chgData name="Ginger Shoulders" userId="d2548e88-a9b5-4db6-9902-9589590cab1f" providerId="ADAL" clId="{85F223ED-8A62-4B13-8694-674DDF7F0311}" dt="2024-09-30T18:00:08.984" v="11" actId="22711"/>
          <ac:picMkLst>
            <pc:docMk/>
            <pc:sldMk cId="0" sldId="273"/>
            <ac:picMk id="234" creationId="{00000000-0000-0000-0000-000000000000}"/>
          </ac:picMkLst>
        </pc:picChg>
      </pc:sldChg>
      <pc:sldChg chg="modSp mod">
        <pc:chgData name="Ginger Shoulders" userId="d2548e88-a9b5-4db6-9902-9589590cab1f" providerId="ADAL" clId="{85F223ED-8A62-4B13-8694-674DDF7F0311}" dt="2024-09-30T17:46:24.136" v="2" actId="27636"/>
        <pc:sldMkLst>
          <pc:docMk/>
          <pc:sldMk cId="0" sldId="274"/>
        </pc:sldMkLst>
        <pc:spChg chg="mod">
          <ac:chgData name="Ginger Shoulders" userId="d2548e88-a9b5-4db6-9902-9589590cab1f" providerId="ADAL" clId="{85F223ED-8A62-4B13-8694-674DDF7F0311}" dt="2024-09-30T17:46:24.136" v="2" actId="27636"/>
          <ac:spMkLst>
            <pc:docMk/>
            <pc:sldMk cId="0" sldId="274"/>
            <ac:spMk id="240" creationId="{00000000-0000-0000-0000-000000000000}"/>
          </ac:spMkLst>
        </pc:spChg>
      </pc:sldChg>
      <pc:sldChg chg="modSp mod">
        <pc:chgData name="Ginger Shoulders" userId="d2548e88-a9b5-4db6-9902-9589590cab1f" providerId="ADAL" clId="{85F223ED-8A62-4B13-8694-674DDF7F0311}" dt="2024-09-30T17:46:24.145" v="3" actId="27636"/>
        <pc:sldMkLst>
          <pc:docMk/>
          <pc:sldMk cId="0" sldId="275"/>
        </pc:sldMkLst>
        <pc:spChg chg="mod">
          <ac:chgData name="Ginger Shoulders" userId="d2548e88-a9b5-4db6-9902-9589590cab1f" providerId="ADAL" clId="{85F223ED-8A62-4B13-8694-674DDF7F0311}" dt="2024-09-30T17:46:24.145" v="3" actId="27636"/>
          <ac:spMkLst>
            <pc:docMk/>
            <pc:sldMk cId="0" sldId="275"/>
            <ac:spMk id="248" creationId="{00000000-0000-0000-0000-000000000000}"/>
          </ac:spMkLst>
        </pc:spChg>
      </pc:sldChg>
      <pc:sldChg chg="modSp mod">
        <pc:chgData name="Ginger Shoulders" userId="d2548e88-a9b5-4db6-9902-9589590cab1f" providerId="ADAL" clId="{85F223ED-8A62-4B13-8694-674DDF7F0311}" dt="2024-09-30T17:46:24.153" v="4" actId="27636"/>
        <pc:sldMkLst>
          <pc:docMk/>
          <pc:sldMk cId="0" sldId="277"/>
        </pc:sldMkLst>
        <pc:spChg chg="mod">
          <ac:chgData name="Ginger Shoulders" userId="d2548e88-a9b5-4db6-9902-9589590cab1f" providerId="ADAL" clId="{85F223ED-8A62-4B13-8694-674DDF7F0311}" dt="2024-09-30T17:46:24.153" v="4" actId="27636"/>
          <ac:spMkLst>
            <pc:docMk/>
            <pc:sldMk cId="0" sldId="277"/>
            <ac:spMk id="274" creationId="{00000000-0000-0000-0000-000000000000}"/>
          </ac:spMkLst>
        </pc:spChg>
      </pc:sldChg>
      <pc:sldChg chg="modSp mod">
        <pc:chgData name="Ginger Shoulders" userId="d2548e88-a9b5-4db6-9902-9589590cab1f" providerId="ADAL" clId="{85F223ED-8A62-4B13-8694-674DDF7F0311}" dt="2024-09-30T17:46:24.160" v="5" actId="27636"/>
        <pc:sldMkLst>
          <pc:docMk/>
          <pc:sldMk cId="0" sldId="278"/>
        </pc:sldMkLst>
        <pc:spChg chg="mod">
          <ac:chgData name="Ginger Shoulders" userId="d2548e88-a9b5-4db6-9902-9589590cab1f" providerId="ADAL" clId="{85F223ED-8A62-4B13-8694-674DDF7F0311}" dt="2024-09-30T17:46:24.160" v="5" actId="27636"/>
          <ac:spMkLst>
            <pc:docMk/>
            <pc:sldMk cId="0" sldId="278"/>
            <ac:spMk id="288" creationId="{00000000-0000-0000-0000-000000000000}"/>
          </ac:spMkLst>
        </pc:spChg>
      </pc:sldChg>
      <pc:sldChg chg="modSp mod">
        <pc:chgData name="Ginger Shoulders" userId="d2548e88-a9b5-4db6-9902-9589590cab1f" providerId="ADAL" clId="{85F223ED-8A62-4B13-8694-674DDF7F0311}" dt="2024-09-30T17:46:24.174" v="6" actId="27636"/>
        <pc:sldMkLst>
          <pc:docMk/>
          <pc:sldMk cId="0" sldId="279"/>
        </pc:sldMkLst>
        <pc:spChg chg="mod">
          <ac:chgData name="Ginger Shoulders" userId="d2548e88-a9b5-4db6-9902-9589590cab1f" providerId="ADAL" clId="{85F223ED-8A62-4B13-8694-674DDF7F0311}" dt="2024-09-30T17:46:24.174" v="6" actId="27636"/>
          <ac:spMkLst>
            <pc:docMk/>
            <pc:sldMk cId="0" sldId="279"/>
            <ac:spMk id="296" creationId="{00000000-0000-0000-0000-000000000000}"/>
          </ac:spMkLst>
        </pc:spChg>
      </pc:sldChg>
      <pc:sldChg chg="modSp mod">
        <pc:chgData name="Ginger Shoulders" userId="d2548e88-a9b5-4db6-9902-9589590cab1f" providerId="ADAL" clId="{85F223ED-8A62-4B13-8694-674DDF7F0311}" dt="2024-09-30T17:46:24.186" v="7" actId="27636"/>
        <pc:sldMkLst>
          <pc:docMk/>
          <pc:sldMk cId="0" sldId="282"/>
        </pc:sldMkLst>
        <pc:spChg chg="mod">
          <ac:chgData name="Ginger Shoulders" userId="d2548e88-a9b5-4db6-9902-9589590cab1f" providerId="ADAL" clId="{85F223ED-8A62-4B13-8694-674DDF7F0311}" dt="2024-09-30T17:46:24.186" v="7" actId="27636"/>
          <ac:spMkLst>
            <pc:docMk/>
            <pc:sldMk cId="0" sldId="282"/>
            <ac:spMk id="326" creationId="{00000000-0000-0000-0000-000000000000}"/>
          </ac:spMkLst>
        </pc:spChg>
      </pc:sldChg>
      <pc:sldChg chg="modSp mod">
        <pc:chgData name="Ginger Shoulders" userId="d2548e88-a9b5-4db6-9902-9589590cab1f" providerId="ADAL" clId="{85F223ED-8A62-4B13-8694-674DDF7F0311}" dt="2024-09-30T17:46:24.194" v="8" actId="27636"/>
        <pc:sldMkLst>
          <pc:docMk/>
          <pc:sldMk cId="0" sldId="284"/>
        </pc:sldMkLst>
        <pc:spChg chg="mod">
          <ac:chgData name="Ginger Shoulders" userId="d2548e88-a9b5-4db6-9902-9589590cab1f" providerId="ADAL" clId="{85F223ED-8A62-4B13-8694-674DDF7F0311}" dt="2024-09-30T17:46:24.194" v="8" actId="27636"/>
          <ac:spMkLst>
            <pc:docMk/>
            <pc:sldMk cId="0" sldId="284"/>
            <ac:spMk id="347" creationId="{00000000-0000-0000-0000-000000000000}"/>
          </ac:spMkLst>
        </pc:spChg>
      </pc:sldChg>
      <pc:sldChg chg="modSp mod">
        <pc:chgData name="Ginger Shoulders" userId="d2548e88-a9b5-4db6-9902-9589590cab1f" providerId="ADAL" clId="{85F223ED-8A62-4B13-8694-674DDF7F0311}" dt="2024-09-30T17:46:24.198" v="9" actId="27636"/>
        <pc:sldMkLst>
          <pc:docMk/>
          <pc:sldMk cId="0" sldId="285"/>
        </pc:sldMkLst>
        <pc:spChg chg="mod">
          <ac:chgData name="Ginger Shoulders" userId="d2548e88-a9b5-4db6-9902-9589590cab1f" providerId="ADAL" clId="{85F223ED-8A62-4B13-8694-674DDF7F0311}" dt="2024-09-30T17:46:24.198" v="9" actId="27636"/>
          <ac:spMkLst>
            <pc:docMk/>
            <pc:sldMk cId="0" sldId="285"/>
            <ac:spMk id="3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02bc4d9f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702bc4d9f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02bc4d9f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02bc4d9f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02bc4d9f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702bc4d9f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8cb324a1854174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8cb324a1854174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8cb324a18541747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8cb324a18541747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8cb324a18541747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8cb324a18541747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8cb324a18541747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8cb324a18541747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8cb324a18541747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8cb324a18541747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ca4545fd9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ca4545fd9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f398c43a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6f398c43a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65446213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65446213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6f398c43a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6f398c43a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702bc4d9f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702bc4d9f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6f398c43a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6f398c43a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6f398c43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6f398c43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a4545fd9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ca4545fd9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8cb324a18541747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8cb324a18541747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cb324a18541747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cb324a18541747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cb324a18541747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cb324a18541747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8cb324a18541747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8cb324a18541747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8cb324a18541747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8cb324a18541747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a4545fd9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a4545fd9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702bc4d9f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702bc4d9f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a4545fd9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a4545fd9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65446213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65446213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65446213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65446213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a4545fd9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a4545fd9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65446213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65446213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a4545fd9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a4545fd9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.edu/object/1885-1886-harriet-powerss-bible-quilt%3Anmah_556462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stable/2011125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Sacred Stories in Comic Form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Bible (Comics Bible, Action Bible and Word for Word),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Bhagavad Gita (ACK), and Buddha (ACK &amp; Manga)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 Bible Comics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019600" y="62362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Combining Text and Image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Simple and literal approach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Limited choices in visual creativity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Emphasis on action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Imitation of comics of the period</a:t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1146275"/>
            <a:ext cx="2874425" cy="32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003" y="2755900"/>
            <a:ext cx="3999898" cy="2277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375" y="523975"/>
            <a:ext cx="1693924" cy="198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Bible</a:t>
            </a: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2"/>
          </p:nvPr>
        </p:nvSpPr>
        <p:spPr>
          <a:xfrm>
            <a:off x="51441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Reworking of the whole - both text and image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Lives up to its name… attention to action!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Focus on central Christian messages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Faithfulness to the core story while reorienting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 of perspective and dramatic effect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Individuals and the crowd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Effectiveness… </a:t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880425"/>
            <a:ext cx="1790421" cy="21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037" y="2824525"/>
            <a:ext cx="2189851" cy="21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0" y="2759238"/>
            <a:ext cx="2320426" cy="232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150" y="114800"/>
            <a:ext cx="1712274" cy="257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for Word Comics - Bible</a:t>
            </a:r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2"/>
          </p:nvPr>
        </p:nvSpPr>
        <p:spPr>
          <a:xfrm>
            <a:off x="4641900" y="144652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books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Massive undertaking and gradual publication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Clear approach stated at the beginning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Intentional use of the gutters, visual depiction, text (both narration and dialogue), use of other writings to fill in visual interpretation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 of historic material throughout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Places of artistic license…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44" y="1699950"/>
            <a:ext cx="1768500" cy="253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444" y="1365871"/>
            <a:ext cx="2188055" cy="31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Envisioning the parables</a:t>
            </a: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2"/>
          </p:nvPr>
        </p:nvSpPr>
        <p:spPr>
          <a:xfrm>
            <a:off x="4426000" y="1064275"/>
            <a:ext cx="4214100" cy="3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Vivid stories - what is gained (or lost) with text and image?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Contained stories (pericopes)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Historic setting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Narration/action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Change in color tones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Experience as reader - Reader/Response Criticism</a:t>
            </a:r>
            <a:endParaRPr sz="1800"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910" y="3128987"/>
            <a:ext cx="1223699" cy="1758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00" y="3132325"/>
            <a:ext cx="1223699" cy="175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902" y="1202475"/>
            <a:ext cx="1288551" cy="184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77" y="1171675"/>
            <a:ext cx="1288551" cy="1847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237958" y="213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 Possession</a:t>
            </a:r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2"/>
          </p:nvPr>
        </p:nvSpPr>
        <p:spPr>
          <a:xfrm>
            <a:off x="51441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Action sequence - vividness, power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How to show possession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Perspective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Jesus’ power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Consequences</a:t>
            </a:r>
            <a:endParaRPr sz="2000"/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00" y="878118"/>
            <a:ext cx="1402348" cy="201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878" y="930250"/>
            <a:ext cx="1402350" cy="201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02" y="2940462"/>
            <a:ext cx="1479075" cy="2122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872" y="3041766"/>
            <a:ext cx="1323136" cy="192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774" y="2843875"/>
            <a:ext cx="1479073" cy="2118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Interlaced Stories and audience</a:t>
            </a:r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 around faith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 women at different stages of life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 healings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Central characters and those around them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Biblical stories with entangled pericopes - possibilities with visual and codex medium</a:t>
            </a: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98" y="1058225"/>
            <a:ext cx="1392026" cy="204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180" y="1058224"/>
            <a:ext cx="1406811" cy="204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3159250"/>
            <a:ext cx="1333951" cy="1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613" y="3175239"/>
            <a:ext cx="1333950" cy="1908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Envisioning miracles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2"/>
          </p:nvPr>
        </p:nvSpPr>
        <p:spPr>
          <a:xfrm>
            <a:off x="49086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Opportunity for Dramatic Action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Effectiveness of visual imagery alongside the text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Control of Perspective</a:t>
            </a:r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4" y="1171667"/>
            <a:ext cx="2161225" cy="306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018" y="1171687"/>
            <a:ext cx="2077275" cy="2947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311700" y="55847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Theophany</a:t>
            </a:r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body" idx="2"/>
          </p:nvPr>
        </p:nvSpPr>
        <p:spPr>
          <a:xfrm>
            <a:off x="4489500" y="15780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How to envision divinity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How to see - and mis-see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Comics as a medium to show but also to challenge us in how we see and read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1" name="Google Shape;221;p2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171674"/>
            <a:ext cx="1368851" cy="197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081" y="1314276"/>
            <a:ext cx="1301776" cy="186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2" y="3175089"/>
            <a:ext cx="1368849" cy="196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338" y="3227654"/>
            <a:ext cx="1301780" cy="186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Hindu Sacred Texts</a:t>
            </a:r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2"/>
          </p:nvPr>
        </p:nvSpPr>
        <p:spPr>
          <a:xfrm>
            <a:off x="4744557" y="743851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 of texts and stories of the gods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Success of ACK and place in Comics/Indian Culture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Educating and carrying cultural identity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Treatment of Religious Practice and Sacred Stories</a:t>
            </a:r>
            <a:endParaRPr/>
          </a:p>
        </p:txBody>
      </p:sp>
      <p:pic>
        <p:nvPicPr>
          <p:cNvPr id="231" name="Google Shape;231;p3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25" y="1058225"/>
            <a:ext cx="1729425" cy="17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33" y="2903944"/>
            <a:ext cx="1544517" cy="223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150" y="1090312"/>
            <a:ext cx="2323599" cy="166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144" y="3164400"/>
            <a:ext cx="762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Bhagavad Gita</a:t>
            </a: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2"/>
          </p:nvPr>
        </p:nvSpPr>
        <p:spPr>
          <a:xfrm>
            <a:off x="4832400" y="16023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Deeper dive into a single work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Place in Hinduism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Importance in teaching Hinduism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Essential themes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Krishna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626" y="1540825"/>
            <a:ext cx="2321300" cy="31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1679175"/>
            <a:ext cx="1870826" cy="2877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Sacred Stories and Sequential Art - Christianity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4220375" y="3153950"/>
            <a:ext cx="42471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44"/>
              <a:t>Sarcophagi and Jesus Story</a:t>
            </a:r>
            <a:endParaRPr sz="6444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444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444"/>
              <a:t>Harriet Powers’s Bible Quilt (1885-6)</a:t>
            </a:r>
            <a:endParaRPr sz="6444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444"/>
              <a:t>	Smithsonian - </a:t>
            </a:r>
            <a:r>
              <a:rPr lang="en" sz="6444" u="sng">
                <a:solidFill>
                  <a:schemeClr val="hlink"/>
                </a:solidFill>
                <a:hlinkClick r:id="rId3"/>
              </a:rPr>
              <a:t>https://www.si.edu/object/1885-1886-harriet-powerss-bible-quilt%3Anmah_556462</a:t>
            </a:r>
            <a:r>
              <a:rPr lang="en" sz="6444"/>
              <a:t> </a:t>
            </a:r>
            <a:endParaRPr sz="6444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75" y="1058225"/>
            <a:ext cx="3179349" cy="20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366525" y="3153950"/>
            <a:ext cx="3070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Sarcophagus of Junius Bassus (lived 317-359) from the Treasury of Saint Peter’s Basilica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42175" y="4841900"/>
            <a:ext cx="3070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Sarcophagus with scenes from the Passion of Christ from the Catacombs of Domitilla (ca. 350 CE)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50" y="3646550"/>
            <a:ext cx="3794775" cy="11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150" y="988925"/>
            <a:ext cx="4494150" cy="15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5049825" y="2571750"/>
            <a:ext cx="307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Sarcophagus of Jonah (ca. 300 CE)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411" y="2694550"/>
            <a:ext cx="1427288" cy="11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Bhagavad Gita</a:t>
            </a:r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2"/>
          </p:nvPr>
        </p:nvSpPr>
        <p:spPr>
          <a:xfrm>
            <a:off x="4218825" y="193625"/>
            <a:ext cx="4660200" cy="22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gained in Comic form?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Challenge of creating a comic out of a dialogue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Setting of war/dialogue hard to envision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 can you have such a sustained dialogue?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 is the setting so significant for the message?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Arjuna’s internal conflict - is it clearer?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Krishna’s self-revelation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Ability to act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The whole in this pregnant moment filled with possibility and choices - is it clearer?</a:t>
            </a:r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148" y="31900"/>
            <a:ext cx="899651" cy="143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01" y="1058225"/>
            <a:ext cx="1522599" cy="211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623" y="1577525"/>
            <a:ext cx="1650604" cy="228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226" y="2571748"/>
            <a:ext cx="1805300" cy="2520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Bhagavad Gita</a:t>
            </a:r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2"/>
          </p:nvPr>
        </p:nvSpPr>
        <p:spPr>
          <a:xfrm>
            <a:off x="4339500" y="241190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Krishna’s self-revelation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Complex theological ideas given visual form</a:t>
            </a:r>
            <a:endParaRPr/>
          </a:p>
        </p:txBody>
      </p:sp>
      <p:pic>
        <p:nvPicPr>
          <p:cNvPr id="259" name="Google Shape;259;p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321" y="241207"/>
            <a:ext cx="2274623" cy="137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074" y="2981475"/>
            <a:ext cx="1372874" cy="18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241" y="3090100"/>
            <a:ext cx="1208876" cy="166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812" y="2987474"/>
            <a:ext cx="1300274" cy="178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3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777" y="2987463"/>
            <a:ext cx="1208874" cy="167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3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075" y="2982016"/>
            <a:ext cx="1158698" cy="158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3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375" y="2987470"/>
            <a:ext cx="1158698" cy="1573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3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675" y="372603"/>
            <a:ext cx="1454826" cy="203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3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82" y="2981468"/>
            <a:ext cx="1158700" cy="158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52" y="1053450"/>
            <a:ext cx="1300275" cy="1772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>
            <a:spLocks noGrp="1"/>
          </p:cNvSpPr>
          <p:nvPr>
            <p:ph type="title"/>
          </p:nvPr>
        </p:nvSpPr>
        <p:spPr>
          <a:xfrm>
            <a:off x="311700" y="3053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Hindu Sacred Texts - a few more stories</a:t>
            </a:r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body" idx="2"/>
          </p:nvPr>
        </p:nvSpPr>
        <p:spPr>
          <a:xfrm>
            <a:off x="3569300" y="1058225"/>
            <a:ext cx="3750000" cy="15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Unfamiliarity for most westerners, importance for Indians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Idealized traits - exemplars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Cautionary Tales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Heroic exploits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Traditional life and Religion</a:t>
            </a:r>
            <a:endParaRPr/>
          </a:p>
        </p:txBody>
      </p:sp>
      <p:pic>
        <p:nvPicPr>
          <p:cNvPr id="275" name="Google Shape;275;p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27" y="918525"/>
            <a:ext cx="1923551" cy="19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3250000"/>
            <a:ext cx="2667670" cy="18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4"/>
          <p:cNvSpPr txBox="1"/>
          <p:nvPr/>
        </p:nvSpPr>
        <p:spPr>
          <a:xfrm>
            <a:off x="2870875" y="3936350"/>
            <a:ext cx="1168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Sati and Shiva</a:t>
            </a:r>
            <a:endParaRPr sz="7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78" name="Google Shape;278;p3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300" y="2789725"/>
            <a:ext cx="1631221" cy="241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4"/>
          <p:cNvSpPr txBox="1"/>
          <p:nvPr/>
        </p:nvSpPr>
        <p:spPr>
          <a:xfrm>
            <a:off x="5200525" y="3936350"/>
            <a:ext cx="1333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Hanuman</a:t>
            </a:r>
            <a:endParaRPr sz="7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80" name="Google Shape;280;p34"/>
          <p:cNvSpPr txBox="1"/>
          <p:nvPr/>
        </p:nvSpPr>
        <p:spPr>
          <a:xfrm>
            <a:off x="1032800" y="2818200"/>
            <a:ext cx="2434200" cy="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Ramayana - the Golden Deer</a:t>
            </a:r>
            <a:endParaRPr sz="7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81" name="Google Shape;281;p34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950" y="2789725"/>
            <a:ext cx="1810671" cy="241419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4"/>
          <p:cNvSpPr txBox="1"/>
          <p:nvPr/>
        </p:nvSpPr>
        <p:spPr>
          <a:xfrm>
            <a:off x="7814725" y="3936350"/>
            <a:ext cx="10923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Ganesha</a:t>
            </a:r>
            <a:endParaRPr sz="7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Stories of the Buddha</a:t>
            </a:r>
            <a:endParaRPr/>
          </a:p>
        </p:txBody>
      </p:sp>
      <p:sp>
        <p:nvSpPr>
          <p:cNvPr id="288" name="Google Shape;288;p3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4188900" cy="3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from early on his teachings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Stories of his life focus on giving context to his teachings and arise later - essential moments but not as fixed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Vedic/Hindu context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Prophecy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Major elements of his life: mother, birth, 4 sights, great renunciation, 5 ascetics, enlightenment, teaching, death - invite reflection on teachings and visual depiction</a:t>
            </a:r>
            <a:endParaRPr/>
          </a:p>
        </p:txBody>
      </p:sp>
      <p:pic>
        <p:nvPicPr>
          <p:cNvPr id="289" name="Google Shape;289;p35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500" y="1337675"/>
            <a:ext cx="1858675" cy="28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25" y="1326975"/>
            <a:ext cx="1858675" cy="2870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>
            <a:spLocks noGrp="1"/>
          </p:cNvSpPr>
          <p:nvPr>
            <p:ph type="title"/>
          </p:nvPr>
        </p:nvSpPr>
        <p:spPr>
          <a:xfrm>
            <a:off x="311700" y="33250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Buddha Manga by Tezuka Osamu</a:t>
            </a:r>
            <a:endParaRPr/>
          </a:p>
        </p:txBody>
      </p:sp>
      <p:sp>
        <p:nvSpPr>
          <p:cNvPr id="296" name="Google Shape;296;p36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Tezuka Osamu’s importance  - Eisner Winner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Massive complete work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Respectful but not pious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Stories alongside those of the Buddha throughout his life (many as made up characters who help add further context)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Major themes that fit with Buddhism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Ultimately a good and engaging manga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Religious elements woven throughout and how successful…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7" name="Google Shape;297;p3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84" y="3398547"/>
            <a:ext cx="1314675" cy="15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8" y="1400091"/>
            <a:ext cx="2706739" cy="180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676" y="1400100"/>
            <a:ext cx="1701325" cy="2269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for the Whole - Suffering as part of the world</a:t>
            </a:r>
            <a:endParaRPr/>
          </a:p>
        </p:txBody>
      </p:sp>
      <p:sp>
        <p:nvSpPr>
          <p:cNvPr id="305" name="Google Shape;305;p37"/>
          <p:cNvSpPr txBox="1">
            <a:spLocks noGrp="1"/>
          </p:cNvSpPr>
          <p:nvPr>
            <p:ph type="body" idx="2"/>
          </p:nvPr>
        </p:nvSpPr>
        <p:spPr>
          <a:xfrm>
            <a:off x="5055975" y="105822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Entire story highlights the reality of suffering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Suffering as part of the natural world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Characters that capture depths of suffering in the caste system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Sets up the 4 Noble Truths and 8-Fold Path</a:t>
            </a:r>
            <a:endParaRPr/>
          </a:p>
        </p:txBody>
      </p:sp>
      <p:pic>
        <p:nvPicPr>
          <p:cNvPr id="306" name="Google Shape;306;p3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2" y="1058225"/>
            <a:ext cx="1622948" cy="239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25" y="1058225"/>
            <a:ext cx="1622949" cy="23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049" y="1058225"/>
            <a:ext cx="1583290" cy="23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Tata’s “Death”</a:t>
            </a:r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body" idx="2"/>
          </p:nvPr>
        </p:nvSpPr>
        <p:spPr>
          <a:xfrm>
            <a:off x="4860425" y="158462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Manga style and feel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Character of Tata - long-suffering, connection to animals, enlightened (?), irreverent, in your face, spontaneous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Contrast to other characters including Brahman seeker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Tata’s death - self-sacrifice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(Suddenness of lives coming and going even of major characters - all alongside story of Buddha)</a:t>
            </a:r>
            <a:endParaRPr/>
          </a:p>
        </p:txBody>
      </p:sp>
      <p:pic>
        <p:nvPicPr>
          <p:cNvPr id="315" name="Google Shape;315;p3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63" y="1058222"/>
            <a:ext cx="1318075" cy="200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347" y="1054700"/>
            <a:ext cx="1318074" cy="200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341" y="1134238"/>
            <a:ext cx="1173148" cy="184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38" y="3191475"/>
            <a:ext cx="1173148" cy="179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352" y="3152200"/>
            <a:ext cx="1318073" cy="199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8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276" y="3191477"/>
            <a:ext cx="1251301" cy="19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Buddha’s Birth</a:t>
            </a:r>
            <a:endParaRPr/>
          </a:p>
        </p:txBody>
      </p:sp>
      <p:sp>
        <p:nvSpPr>
          <p:cNvPr id="326" name="Google Shape;326;p39"/>
          <p:cNvSpPr txBox="1">
            <a:spLocks noGrp="1"/>
          </p:cNvSpPr>
          <p:nvPr>
            <p:ph type="body" idx="2"/>
          </p:nvPr>
        </p:nvSpPr>
        <p:spPr>
          <a:xfrm>
            <a:off x="4692700" y="1685350"/>
            <a:ext cx="4139700" cy="21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Expectation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Emotion and loss - theme of suffering and brevity of life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Death of his mother and Buddhist tradition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Signs of divinity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Traditional funerary/religious practices</a:t>
            </a:r>
            <a:endParaRPr sz="1600"/>
          </a:p>
        </p:txBody>
      </p:sp>
      <p:pic>
        <p:nvPicPr>
          <p:cNvPr id="327" name="Google Shape;327;p3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4" y="1009100"/>
            <a:ext cx="1402802" cy="217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212" y="1009100"/>
            <a:ext cx="1335476" cy="201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77" y="3337800"/>
            <a:ext cx="1195425" cy="18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00" y="3259600"/>
            <a:ext cx="1195424" cy="182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 txBox="1">
            <a:spLocks noGrp="1"/>
          </p:cNvSpPr>
          <p:nvPr>
            <p:ph type="title"/>
          </p:nvPr>
        </p:nvSpPr>
        <p:spPr>
          <a:xfrm>
            <a:off x="3366169" y="30918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Five Ascetics</a:t>
            </a:r>
            <a:endParaRPr/>
          </a:p>
        </p:txBody>
      </p:sp>
      <p:sp>
        <p:nvSpPr>
          <p:cNvPr id="336" name="Google Shape;336;p40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of his contemplation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Challenging of the castes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Conflicts with a power battle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Manga sensibilities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 with much of the story, a deeper seriousness underlying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37" name="Google Shape;337;p4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97" y="408426"/>
            <a:ext cx="1451949" cy="222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698" y="465456"/>
            <a:ext cx="1366925" cy="211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08" y="2737679"/>
            <a:ext cx="1366927" cy="207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826" y="2632866"/>
            <a:ext cx="1451949" cy="2180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0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314" y="2572671"/>
            <a:ext cx="1520549" cy="230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 txBox="1">
            <a:spLocks noGrp="1"/>
          </p:cNvSpPr>
          <p:nvPr>
            <p:ph type="title"/>
          </p:nvPr>
        </p:nvSpPr>
        <p:spPr>
          <a:xfrm>
            <a:off x="2698610" y="161701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Great Renunciation</a:t>
            </a:r>
            <a:endParaRPr/>
          </a:p>
        </p:txBody>
      </p:sp>
      <p:sp>
        <p:nvSpPr>
          <p:cNvPr id="347" name="Google Shape;347;p41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Emphasis on all he is tapping away from…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His father’s perspective and fulfillment of the prophecy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His wife’s perspective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Flight from the palace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most important - great comic or authoritative treatment?</a:t>
            </a:r>
            <a:endParaRPr/>
          </a:p>
        </p:txBody>
      </p:sp>
      <p:pic>
        <p:nvPicPr>
          <p:cNvPr id="348" name="Google Shape;348;p4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61" y="779301"/>
            <a:ext cx="1336224" cy="205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814" y="720078"/>
            <a:ext cx="1413849" cy="2171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50" y="2953175"/>
            <a:ext cx="1413849" cy="217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487" y="2953183"/>
            <a:ext cx="1413850" cy="219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3397300" y="714575"/>
            <a:ext cx="4950900" cy="19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Hindu Art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Sculpture and Mythic Stories as Part of Temple Architecture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Great Relief Mammalapuram (ca. 630-728 CE)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117075" y="1645175"/>
            <a:ext cx="229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Kandariya Mahadeva Temple - Erotic (Maithuna) and other images on exterior (ca. 1004-1035 CE)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125" y="3498325"/>
            <a:ext cx="2518175" cy="16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223" y="3049775"/>
            <a:ext cx="2791639" cy="20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38" y="0"/>
            <a:ext cx="2193568" cy="164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75" y="2377550"/>
            <a:ext cx="1848600" cy="27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"/>
          <p:cNvSpPr txBox="1">
            <a:spLocks noGrp="1"/>
          </p:cNvSpPr>
          <p:nvPr>
            <p:ph type="title"/>
          </p:nvPr>
        </p:nvSpPr>
        <p:spPr>
          <a:xfrm>
            <a:off x="946700" y="2799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Enlightenment, Teaching, and Legacy</a:t>
            </a:r>
            <a:endParaRPr/>
          </a:p>
        </p:txBody>
      </p:sp>
      <p:sp>
        <p:nvSpPr>
          <p:cNvPr id="357" name="Google Shape;357;p42"/>
          <p:cNvSpPr txBox="1">
            <a:spLocks noGrp="1"/>
          </p:cNvSpPr>
          <p:nvPr>
            <p:ph type="body" idx="2"/>
          </p:nvPr>
        </p:nvSpPr>
        <p:spPr>
          <a:xfrm>
            <a:off x="2936250" y="-63500"/>
            <a:ext cx="3858600" cy="17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Richness of the whole… </a:t>
            </a:r>
            <a:endParaRPr/>
          </a:p>
        </p:txBody>
      </p:sp>
      <p:pic>
        <p:nvPicPr>
          <p:cNvPr id="358" name="Google Shape;358;p42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536" y="1476013"/>
            <a:ext cx="2576964" cy="36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2192649"/>
            <a:ext cx="2712475" cy="193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449" y="1535750"/>
            <a:ext cx="3119101" cy="348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Buddhist Stories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“Narrative Art” (question of whether starts as a single scene epitome or cycle of pictures/stories)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(JSTOR article and Buddhist/China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https://www.jstor.org/stable/20111252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Gandhara narrative art (1st-3rd C CE)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75" y="320775"/>
            <a:ext cx="2438175" cy="38889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126650" y="4283675"/>
            <a:ext cx="2782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Panel from the Great Shrine of Amaravati - final Jataka (1st C CE) from British Museum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https://www.britishmuseum.org/blog/history-storytelling-through-pictures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Sacred Images and Idolatry - Judaism and Islam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4483575" y="1896425"/>
            <a:ext cx="4448700" cy="24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Judaism - the 10 Commandments (early exceptions - Dura Europas)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Islam - no images of prophets - potential for idolatry (Persian imagery) - focus on the text itself as art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175" y="3615275"/>
            <a:ext cx="16567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99" y="3554025"/>
            <a:ext cx="1656699" cy="136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01" y="1427755"/>
            <a:ext cx="3728451" cy="13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Treat Religious Imagery and Comics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Charlie Hebdo Mohammed Cartoon - Case Study and Issues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Question of how we treat and talk about Religion and Comics (what we choose to include and exclude)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Christianity and Iconoclasm (Eastern Orthodoxy; Catholic/Protestant); God - Transcendent/Immanent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Theophany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75" y="1299525"/>
            <a:ext cx="2669174" cy="15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1248263" y="2800925"/>
            <a:ext cx="92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Trial 2020</a:t>
            </a:r>
            <a:endParaRPr sz="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144" y="1058225"/>
            <a:ext cx="1366850" cy="1822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200" y="3334325"/>
            <a:ext cx="1757999" cy="11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2742200" y="4453475"/>
            <a:ext cx="1938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Reformed Iconoclasm - Zurich 1524</a:t>
            </a:r>
            <a:endParaRPr sz="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26" y="3257855"/>
            <a:ext cx="1224675" cy="16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997825" y="4848425"/>
            <a:ext cx="2121000" cy="2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Chludov Psalter - 9th C. CE</a:t>
            </a:r>
            <a:endParaRPr sz="7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Language and Stories: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Combining Text and Image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832400" y="14307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 artistic language from each of these traditions to inform the art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How much is it drawn upon?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Where and how does it show up if at all?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 are the texts constructed? How do they treat the source material for these stories?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352" y="1521900"/>
            <a:ext cx="1968499" cy="3001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3252900" y="4523450"/>
            <a:ext cx="16938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Kinstone Comics</a:t>
            </a:r>
            <a:endParaRPr sz="7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" y="1430775"/>
            <a:ext cx="1286925" cy="131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639225" y="2745125"/>
            <a:ext cx="19050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Catacombs of Peter and Marcellinus</a:t>
            </a:r>
            <a:endParaRPr sz="7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9" y="3056498"/>
            <a:ext cx="1793551" cy="138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994725" y="4438450"/>
            <a:ext cx="15495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Caravaggio - Uffizi</a:t>
            </a:r>
            <a:endParaRPr sz="7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Christianity and the Bible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2"/>
          </p:nvPr>
        </p:nvSpPr>
        <p:spPr>
          <a:xfrm>
            <a:off x="4572000" y="1171675"/>
            <a:ext cx="2734800" cy="40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comic attempts to capture the Bible with mixed success - 3 considered closely here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Comic Bible, Action Bible, Word for Word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Purposes and rough outline of each (noting of other major versions like Kingstone)</a:t>
            </a: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975" y="1114950"/>
            <a:ext cx="1790421" cy="21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10" y="3361527"/>
            <a:ext cx="1182502" cy="16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171675"/>
            <a:ext cx="1693924" cy="198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795" y="1114959"/>
            <a:ext cx="1790424" cy="273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7876325" y="3691475"/>
            <a:ext cx="16938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Kinstone Comics</a:t>
            </a:r>
            <a:endParaRPr sz="7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876" y="3361525"/>
            <a:ext cx="1108612" cy="16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Possibilities with Comparing and Contrasting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2"/>
          </p:nvPr>
        </p:nvSpPr>
        <p:spPr>
          <a:xfrm>
            <a:off x="4832400" y="13240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multiple treatments we can see the choices that are being made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Comparison with the Canonical Gospels and Biblical criticisms including especially Source, Form, and Redaction Criticisms (Gospel Parallels)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number of comics with sacred stories and with religious biography with multiple treatments of the same source material (Bible, Buddha, Gandhi, Mother Teresa)</a:t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900" y="2913813"/>
            <a:ext cx="2431200" cy="24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3988107" y="4211367"/>
            <a:ext cx="9270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Action Bible</a:t>
            </a:r>
            <a:endParaRPr sz="7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311700" y="3089012"/>
            <a:ext cx="9270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Word for Word - Gospel of Matthew</a:t>
            </a:r>
            <a:endParaRPr sz="7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83" y="999180"/>
            <a:ext cx="1453078" cy="198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431" y="999175"/>
            <a:ext cx="1488075" cy="210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063" y="1013938"/>
            <a:ext cx="1453077" cy="207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On-screen Show (16:9)</PresentationFormat>
  <Paragraphs>198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Old Standard TT</vt:lpstr>
      <vt:lpstr>Arial</vt:lpstr>
      <vt:lpstr>Paperback</vt:lpstr>
      <vt:lpstr>Sacred Stories in Comic Form</vt:lpstr>
      <vt:lpstr>Sacred Stories and Sequential Art - Christianity</vt:lpstr>
      <vt:lpstr>PowerPoint Presentation</vt:lpstr>
      <vt:lpstr>PowerPoint Presentation</vt:lpstr>
      <vt:lpstr>Sacred Images and Idolatry - Judaism and Islam</vt:lpstr>
      <vt:lpstr>How to Treat Religious Imagery and Comics</vt:lpstr>
      <vt:lpstr>Visual Language and Stories:  Combining Text and Image</vt:lpstr>
      <vt:lpstr>Christianity and the Bible</vt:lpstr>
      <vt:lpstr>Possibilities with Comparing and Contrasting</vt:lpstr>
      <vt:lpstr>Classic Bible Comics</vt:lpstr>
      <vt:lpstr>Action Bible</vt:lpstr>
      <vt:lpstr>Word for Word Comics - Bible</vt:lpstr>
      <vt:lpstr>Envisioning the parables</vt:lpstr>
      <vt:lpstr>Demon Possession</vt:lpstr>
      <vt:lpstr>Interlaced Stories and audience</vt:lpstr>
      <vt:lpstr>Envisioning miracles</vt:lpstr>
      <vt:lpstr>Theophany</vt:lpstr>
      <vt:lpstr>Hindu Sacred Texts</vt:lpstr>
      <vt:lpstr>Bhagavad Gita</vt:lpstr>
      <vt:lpstr>Bhagavad Gita</vt:lpstr>
      <vt:lpstr>Bhagavad Gita</vt:lpstr>
      <vt:lpstr>Hindu Sacred Texts - a few more stories</vt:lpstr>
      <vt:lpstr>Stories of the Buddha</vt:lpstr>
      <vt:lpstr>Buddha Manga by Tezuka Osamu</vt:lpstr>
      <vt:lpstr>Setting for the Whole - Suffering as part of the world</vt:lpstr>
      <vt:lpstr>Tata’s “Death”</vt:lpstr>
      <vt:lpstr>Buddha’s Birth</vt:lpstr>
      <vt:lpstr>The Five Ascetics</vt:lpstr>
      <vt:lpstr>The Great Renunciation</vt:lpstr>
      <vt:lpstr>Enlightenment, Teaching, and Legacy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Ginger Shoulders</cp:lastModifiedBy>
  <cp:revision>1</cp:revision>
  <dcterms:modified xsi:type="dcterms:W3CDTF">2024-09-30T18:26:49Z</dcterms:modified>
</cp:coreProperties>
</file>