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ld Standard TT" panose="020B0604020202020204" charset="0"/>
      <p:regular r:id="rId18"/>
      <p:bold r:id="rId19"/>
      <p: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FE0E2-0434-4F83-A763-CE887EEA1BD9}" v="4" dt="2024-09-30T18:27:06.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ger Shoulders" userId="d2548e88-a9b5-4db6-9902-9589590cab1f" providerId="ADAL" clId="{568FE0E2-0434-4F83-A763-CE887EEA1BD9}"/>
    <pc:docChg chg="custSel modSld">
      <pc:chgData name="Ginger Shoulders" userId="d2548e88-a9b5-4db6-9902-9589590cab1f" providerId="ADAL" clId="{568FE0E2-0434-4F83-A763-CE887EEA1BD9}" dt="2024-09-30T17:47:07.355" v="6" actId="27636"/>
      <pc:docMkLst>
        <pc:docMk/>
      </pc:docMkLst>
      <pc:sldChg chg="modSp mod">
        <pc:chgData name="Ginger Shoulders" userId="d2548e88-a9b5-4db6-9902-9589590cab1f" providerId="ADAL" clId="{568FE0E2-0434-4F83-A763-CE887EEA1BD9}" dt="2024-09-30T17:47:07.355" v="6" actId="27636"/>
        <pc:sldMkLst>
          <pc:docMk/>
          <pc:sldMk cId="0" sldId="258"/>
        </pc:sldMkLst>
        <pc:spChg chg="mod">
          <ac:chgData name="Ginger Shoulders" userId="d2548e88-a9b5-4db6-9902-9589590cab1f" providerId="ADAL" clId="{568FE0E2-0434-4F83-A763-CE887EEA1BD9}" dt="2024-09-30T17:47:07.355" v="6" actId="27636"/>
          <ac:spMkLst>
            <pc:docMk/>
            <pc:sldMk cId="0" sldId="258"/>
            <ac:spMk id="72" creationId="{00000000-0000-0000-0000-000000000000}"/>
          </ac:spMkLst>
        </pc:spChg>
      </pc:sldChg>
      <pc:sldChg chg="modSp mod">
        <pc:chgData name="Ginger Shoulders" userId="d2548e88-a9b5-4db6-9902-9589590cab1f" providerId="ADAL" clId="{568FE0E2-0434-4F83-A763-CE887EEA1BD9}" dt="2024-09-30T17:47:07.274" v="0" actId="27636"/>
        <pc:sldMkLst>
          <pc:docMk/>
          <pc:sldMk cId="0" sldId="260"/>
        </pc:sldMkLst>
        <pc:spChg chg="mod">
          <ac:chgData name="Ginger Shoulders" userId="d2548e88-a9b5-4db6-9902-9589590cab1f" providerId="ADAL" clId="{568FE0E2-0434-4F83-A763-CE887EEA1BD9}" dt="2024-09-30T17:47:07.274" v="0" actId="27636"/>
          <ac:spMkLst>
            <pc:docMk/>
            <pc:sldMk cId="0" sldId="260"/>
            <ac:spMk id="87" creationId="{00000000-0000-0000-0000-000000000000}"/>
          </ac:spMkLst>
        </pc:spChg>
      </pc:sldChg>
      <pc:sldChg chg="modSp mod">
        <pc:chgData name="Ginger Shoulders" userId="d2548e88-a9b5-4db6-9902-9589590cab1f" providerId="ADAL" clId="{568FE0E2-0434-4F83-A763-CE887EEA1BD9}" dt="2024-09-30T17:47:07.290" v="1" actId="27636"/>
        <pc:sldMkLst>
          <pc:docMk/>
          <pc:sldMk cId="0" sldId="261"/>
        </pc:sldMkLst>
        <pc:spChg chg="mod">
          <ac:chgData name="Ginger Shoulders" userId="d2548e88-a9b5-4db6-9902-9589590cab1f" providerId="ADAL" clId="{568FE0E2-0434-4F83-A763-CE887EEA1BD9}" dt="2024-09-30T17:47:07.290" v="1" actId="27636"/>
          <ac:spMkLst>
            <pc:docMk/>
            <pc:sldMk cId="0" sldId="261"/>
            <ac:spMk id="96" creationId="{00000000-0000-0000-0000-000000000000}"/>
          </ac:spMkLst>
        </pc:spChg>
      </pc:sldChg>
      <pc:sldChg chg="modSp mod">
        <pc:chgData name="Ginger Shoulders" userId="d2548e88-a9b5-4db6-9902-9589590cab1f" providerId="ADAL" clId="{568FE0E2-0434-4F83-A763-CE887EEA1BD9}" dt="2024-09-30T17:47:07.299" v="2" actId="27636"/>
        <pc:sldMkLst>
          <pc:docMk/>
          <pc:sldMk cId="0" sldId="262"/>
        </pc:sldMkLst>
        <pc:spChg chg="mod">
          <ac:chgData name="Ginger Shoulders" userId="d2548e88-a9b5-4db6-9902-9589590cab1f" providerId="ADAL" clId="{568FE0E2-0434-4F83-A763-CE887EEA1BD9}" dt="2024-09-30T17:47:07.299" v="2" actId="27636"/>
          <ac:spMkLst>
            <pc:docMk/>
            <pc:sldMk cId="0" sldId="262"/>
            <ac:spMk id="105" creationId="{00000000-0000-0000-0000-000000000000}"/>
          </ac:spMkLst>
        </pc:spChg>
      </pc:sldChg>
      <pc:sldChg chg="modSp mod">
        <pc:chgData name="Ginger Shoulders" userId="d2548e88-a9b5-4db6-9902-9589590cab1f" providerId="ADAL" clId="{568FE0E2-0434-4F83-A763-CE887EEA1BD9}" dt="2024-09-30T17:47:07.307" v="3" actId="27636"/>
        <pc:sldMkLst>
          <pc:docMk/>
          <pc:sldMk cId="0" sldId="263"/>
        </pc:sldMkLst>
        <pc:spChg chg="mod">
          <ac:chgData name="Ginger Shoulders" userId="d2548e88-a9b5-4db6-9902-9589590cab1f" providerId="ADAL" clId="{568FE0E2-0434-4F83-A763-CE887EEA1BD9}" dt="2024-09-30T17:47:07.307" v="3" actId="27636"/>
          <ac:spMkLst>
            <pc:docMk/>
            <pc:sldMk cId="0" sldId="263"/>
            <ac:spMk id="120" creationId="{00000000-0000-0000-0000-000000000000}"/>
          </ac:spMkLst>
        </pc:spChg>
      </pc:sldChg>
      <pc:sldChg chg="modSp mod">
        <pc:chgData name="Ginger Shoulders" userId="d2548e88-a9b5-4db6-9902-9589590cab1f" providerId="ADAL" clId="{568FE0E2-0434-4F83-A763-CE887EEA1BD9}" dt="2024-09-30T17:47:07.314" v="4" actId="27636"/>
        <pc:sldMkLst>
          <pc:docMk/>
          <pc:sldMk cId="0" sldId="264"/>
        </pc:sldMkLst>
        <pc:spChg chg="mod">
          <ac:chgData name="Ginger Shoulders" userId="d2548e88-a9b5-4db6-9902-9589590cab1f" providerId="ADAL" clId="{568FE0E2-0434-4F83-A763-CE887EEA1BD9}" dt="2024-09-30T17:47:07.314" v="4" actId="27636"/>
          <ac:spMkLst>
            <pc:docMk/>
            <pc:sldMk cId="0" sldId="264"/>
            <ac:spMk id="132" creationId="{00000000-0000-0000-0000-000000000000}"/>
          </ac:spMkLst>
        </pc:spChg>
      </pc:sldChg>
      <pc:sldChg chg="modSp mod">
        <pc:chgData name="Ginger Shoulders" userId="d2548e88-a9b5-4db6-9902-9589590cab1f" providerId="ADAL" clId="{568FE0E2-0434-4F83-A763-CE887EEA1BD9}" dt="2024-09-30T17:47:07.326" v="5" actId="27636"/>
        <pc:sldMkLst>
          <pc:docMk/>
          <pc:sldMk cId="0" sldId="266"/>
        </pc:sldMkLst>
        <pc:spChg chg="mod">
          <ac:chgData name="Ginger Shoulders" userId="d2548e88-a9b5-4db6-9902-9589590cab1f" providerId="ADAL" clId="{568FE0E2-0434-4F83-A763-CE887EEA1BD9}" dt="2024-09-30T17:47:07.326" v="5" actId="27636"/>
          <ac:spMkLst>
            <pc:docMk/>
            <pc:sldMk cId="0" sldId="266"/>
            <ac:spMk id="1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b5e2b308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b5e2b308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cb5e2b308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cb5e2b308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a99feebe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ca99feeb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ca99feebe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ca99feebe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6c865713e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6c865713e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eee2935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6eee2935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c865713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c86571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 up expectations for how we are going to work with his Comic/Graphic Novel</a:t>
            </a:r>
            <a:endParaRPr/>
          </a:p>
          <a:p>
            <a:pPr marL="0" lvl="0" indent="0" algn="l" rtl="0">
              <a:spcBef>
                <a:spcPts val="0"/>
              </a:spcBef>
              <a:spcAft>
                <a:spcPts val="0"/>
              </a:spcAft>
              <a:buNone/>
            </a:pPr>
            <a:endParaRPr/>
          </a:p>
          <a:p>
            <a:pPr marL="0" lvl="0" indent="0" algn="l" rtl="0">
              <a:spcBef>
                <a:spcPts val="0"/>
              </a:spcBef>
              <a:spcAft>
                <a:spcPts val="0"/>
              </a:spcAft>
              <a:buNone/>
            </a:pPr>
            <a:r>
              <a:rPr lang="en"/>
              <a:t>Introduce the place of Judaism within Comics more generally - The Amazing Adventures of Kavalier and Clay by Michael Chabon (2000) and winner of the Pulitzer Prize in 2001 is a good starting point also note Maus and other works including possibly a range of superhero characters</a:t>
            </a:r>
            <a:endParaRPr/>
          </a:p>
          <a:p>
            <a:pPr marL="0" lvl="0" indent="0" algn="l" rtl="0">
              <a:spcBef>
                <a:spcPts val="0"/>
              </a:spcBef>
              <a:spcAft>
                <a:spcPts val="0"/>
              </a:spcAft>
              <a:buNone/>
            </a:pPr>
            <a:r>
              <a:rPr lang="en"/>
              <a:t>Emphasize the Jewishness of this particular novel and to watch for how it shapes the work as a whole and its interpretation</a:t>
            </a:r>
            <a:endParaRPr/>
          </a:p>
          <a:p>
            <a:pPr marL="0" lvl="0" indent="0" algn="l" rtl="0">
              <a:spcBef>
                <a:spcPts val="0"/>
              </a:spcBef>
              <a:spcAft>
                <a:spcPts val="0"/>
              </a:spcAft>
              <a:buNone/>
            </a:pPr>
            <a:endParaRPr/>
          </a:p>
          <a:p>
            <a:pPr marL="0" lvl="0" indent="0" algn="l" rtl="0">
              <a:spcBef>
                <a:spcPts val="0"/>
              </a:spcBef>
              <a:spcAft>
                <a:spcPts val="0"/>
              </a:spcAft>
              <a:buNone/>
            </a:pPr>
            <a:r>
              <a:rPr lang="en"/>
              <a:t>The value of focusing on a single rich work for analysis. This unit could be highly valuable early in a class (after orienting with McCloud’s Understanding Comics for a language and after working with simpler works dealing with Comics and Religion). If this unit is saved for mid-semester or later it can be used to highlight what is possible with the medium and the richness of religion within it.</a:t>
            </a:r>
            <a:endParaRPr/>
          </a:p>
          <a:p>
            <a:pPr marL="0" lvl="0" indent="0" algn="l" rtl="0">
              <a:spcBef>
                <a:spcPts val="0"/>
              </a:spcBef>
              <a:spcAft>
                <a:spcPts val="0"/>
              </a:spcAft>
              <a:buNone/>
            </a:pPr>
            <a:endParaRPr/>
          </a:p>
          <a:p>
            <a:pPr marL="0" lvl="0" indent="0" algn="l" rtl="0">
              <a:spcBef>
                <a:spcPts val="0"/>
              </a:spcBef>
              <a:spcAft>
                <a:spcPts val="0"/>
              </a:spcAft>
              <a:buNone/>
            </a:pPr>
            <a:r>
              <a:rPr lang="en"/>
              <a:t>The use of this Comic/Graphic Novel/Short Story to have a deep dive into very particular topics within Judaism - including grief and mourning practices, covenant relationships and what it means to live as a “holy people”, corporate and individual identity within Judaism, the immigrant experience</a:t>
            </a:r>
            <a:endParaRPr/>
          </a:p>
          <a:p>
            <a:pPr marL="0" lvl="0" indent="0" algn="l" rtl="0">
              <a:spcBef>
                <a:spcPts val="0"/>
              </a:spcBef>
              <a:spcAft>
                <a:spcPts val="0"/>
              </a:spcAft>
              <a:buNone/>
            </a:pPr>
            <a:endParaRPr/>
          </a:p>
          <a:p>
            <a:pPr marL="0" lvl="0" indent="0" algn="l" rtl="0">
              <a:spcBef>
                <a:spcPts val="0"/>
              </a:spcBef>
              <a:spcAft>
                <a:spcPts val="0"/>
              </a:spcAft>
              <a:buNone/>
            </a:pPr>
            <a:r>
              <a:rPr lang="en"/>
              <a:t>Focus throughout on how successful Eisner was (or was not) in accomplishing his goal of creating a truly literary work and challenging himself and what was possible with comics/graphic novels.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6c865713e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6c865713e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focus here is on Eisner. Note how incredibly important he is in the development of Comics. His lasting legacy and the Eisner award. Possibly note critiques of his representation.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
              <a:t>Give a sense of his contributions over time and experimentations with the form. This work is the culmination of so much that went before and also a true challenge and experimentation with what is possible. </a:t>
            </a:r>
            <a:endParaRPr/>
          </a:p>
          <a:p>
            <a:pPr marL="0" lvl="0" indent="0" algn="l" rtl="0">
              <a:spcBef>
                <a:spcPts val="0"/>
              </a:spcBef>
              <a:spcAft>
                <a:spcPts val="0"/>
              </a:spcAft>
              <a:buNone/>
            </a:pPr>
            <a:endParaRPr/>
          </a:p>
          <a:p>
            <a:pPr marL="0" lvl="0" indent="0" algn="l" rtl="0">
              <a:spcBef>
                <a:spcPts val="0"/>
              </a:spcBef>
              <a:spcAft>
                <a:spcPts val="0"/>
              </a:spcAft>
              <a:buNone/>
            </a:pPr>
            <a:r>
              <a:rPr lang="en"/>
              <a:t>Eisner’s place in the creation of/popularizing of the Graphic Novel as a form.</a:t>
            </a:r>
            <a:endParaRPr/>
          </a:p>
          <a:p>
            <a:pPr marL="0" lvl="0" indent="0" algn="l" rtl="0">
              <a:spcBef>
                <a:spcPts val="0"/>
              </a:spcBef>
              <a:spcAft>
                <a:spcPts val="0"/>
              </a:spcAft>
              <a:buNone/>
            </a:pPr>
            <a:endParaRPr/>
          </a:p>
          <a:p>
            <a:pPr marL="0" lvl="0" indent="0" algn="l" rtl="0">
              <a:spcBef>
                <a:spcPts val="0"/>
              </a:spcBef>
              <a:spcAft>
                <a:spcPts val="0"/>
              </a:spcAft>
              <a:buNone/>
            </a:pPr>
            <a:r>
              <a:rPr lang="en"/>
              <a:t>The short story format and the place of Dropsie Avenue and this tenement building in particular. A place to set his memories and stories but also a setting with a life of its own. The visual use of a structure to create a landscape and architecture for his stories. The sense of individual stories taking place in a shared and chaotic community.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6c865713e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6c865713e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ability to use literary approaches to analyze comics generally and this graphic novel in particular. The danger so often with academics of over-reading into material. Comics in particular are prone to such challenges, especially when they may be simpler in conception or articulation. Here we have a work that is truly intended as literary and intends to be ground-breaking. It holds up exceptionally well to literary analysis. There are any number of ways to use this story for analysis - either to model it yourself in teaching (which I try to do later with 2 smaller explorations with light and with mourning and the mourner’s Kaddish), or to use as an assignment for students. Students often have a moderately sophisticated ability to work with literature. This story can prove an excellent opportunity to engage their ability to analyze them and to challenge them to fully engage the possibilities of the comic form. Consider for instance having students identify major themes and exploring them, consider the individual characters, the narrative flow, protagonist/antagonist, etc. In short have them use everything they might know from working with literature and see what it yields here.</a:t>
            </a:r>
            <a:endParaRPr/>
          </a:p>
          <a:p>
            <a:pPr marL="0" lvl="0" indent="0" algn="l" rtl="0">
              <a:spcBef>
                <a:spcPts val="0"/>
              </a:spcBef>
              <a:spcAft>
                <a:spcPts val="0"/>
              </a:spcAft>
              <a:buNone/>
            </a:pPr>
            <a:endParaRPr/>
          </a:p>
          <a:p>
            <a:pPr marL="0" lvl="0" indent="0" algn="l" rtl="0">
              <a:spcBef>
                <a:spcPts val="0"/>
              </a:spcBef>
              <a:spcAft>
                <a:spcPts val="0"/>
              </a:spcAft>
              <a:buNone/>
            </a:pPr>
            <a:r>
              <a:rPr lang="en"/>
              <a:t>This story also invites a range of comparisons with other works including especially Biblical works. It could for example be usefully analyzed alongside parts of Job, or possibly Elie Wiesel’s play </a:t>
            </a:r>
            <a:r>
              <a:rPr lang="en" i="1"/>
              <a:t>The Trial of God</a:t>
            </a:r>
            <a:r>
              <a:rPr lang="en"/>
              <a:t> (1979).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c865713e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c865713e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6c865713e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6c865713e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b5e2b308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b5e2b30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b5e2b30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cb5e2b308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a99feeb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a99feeb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Eisner’s Contract with God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311700" y="318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Religious Elements contributing to Narrative Force</a:t>
            </a:r>
            <a:endParaRPr/>
          </a:p>
        </p:txBody>
      </p:sp>
      <p:sp>
        <p:nvSpPr>
          <p:cNvPr id="144" name="Google Shape;144;p22"/>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Job story…</a:t>
            </a:r>
            <a:endParaRPr/>
          </a:p>
          <a:p>
            <a:pPr marL="0" lvl="0" indent="0" algn="l" rtl="0">
              <a:spcBef>
                <a:spcPts val="1200"/>
              </a:spcBef>
              <a:spcAft>
                <a:spcPts val="0"/>
              </a:spcAft>
              <a:buNone/>
            </a:pPr>
            <a:r>
              <a:rPr lang="en"/>
              <a:t>Noah story…</a:t>
            </a:r>
            <a:endParaRPr/>
          </a:p>
          <a:p>
            <a:pPr marL="0" lvl="0" indent="0" algn="l" rtl="0">
              <a:spcBef>
                <a:spcPts val="1200"/>
              </a:spcBef>
              <a:spcAft>
                <a:spcPts val="0"/>
              </a:spcAft>
              <a:buNone/>
            </a:pPr>
            <a:r>
              <a:rPr lang="en"/>
              <a:t>Ideas of Covenant</a:t>
            </a:r>
            <a:endParaRPr/>
          </a:p>
          <a:p>
            <a:pPr marL="0" lvl="0" indent="0" algn="l" rtl="0">
              <a:spcBef>
                <a:spcPts val="1200"/>
              </a:spcBef>
              <a:spcAft>
                <a:spcPts val="0"/>
              </a:spcAft>
              <a:buNone/>
            </a:pPr>
            <a:r>
              <a:rPr lang="en"/>
              <a:t>God’s chosen people</a:t>
            </a:r>
            <a:endParaRPr/>
          </a:p>
          <a:p>
            <a:pPr marL="0" lvl="0" indent="0" algn="l" rtl="0">
              <a:spcBef>
                <a:spcPts val="1200"/>
              </a:spcBef>
              <a:spcAft>
                <a:spcPts val="0"/>
              </a:spcAft>
              <a:buNone/>
            </a:pPr>
            <a:r>
              <a:rPr lang="en"/>
              <a:t>Mitzvot</a:t>
            </a:r>
            <a:endParaRPr/>
          </a:p>
          <a:p>
            <a:pPr marL="0" lvl="0" indent="0" algn="l" rtl="0">
              <a:spcBef>
                <a:spcPts val="1200"/>
              </a:spcBef>
              <a:spcAft>
                <a:spcPts val="0"/>
              </a:spcAft>
              <a:buNone/>
            </a:pPr>
            <a:r>
              <a:rPr lang="en"/>
              <a:t>Grief and remembrance</a:t>
            </a:r>
            <a:endParaRPr/>
          </a:p>
          <a:p>
            <a:pPr marL="0" lvl="0" indent="0" algn="l" rtl="0">
              <a:spcBef>
                <a:spcPts val="1200"/>
              </a:spcBef>
              <a:spcAft>
                <a:spcPts val="1200"/>
              </a:spcAft>
              <a:buNone/>
            </a:pPr>
            <a:r>
              <a:rPr lang="en"/>
              <a:t>Mourner’s Kaddish</a:t>
            </a:r>
            <a:endParaRPr/>
          </a:p>
        </p:txBody>
      </p:sp>
      <p:pic>
        <p:nvPicPr>
          <p:cNvPr id="145" name="Google Shape;145;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47229" y="1108537"/>
            <a:ext cx="1489648" cy="1925348"/>
          </a:xfrm>
          <a:prstGeom prst="rect">
            <a:avLst/>
          </a:prstGeom>
          <a:noFill/>
          <a:ln>
            <a:noFill/>
          </a:ln>
        </p:spPr>
      </p:pic>
      <p:pic>
        <p:nvPicPr>
          <p:cNvPr id="146" name="Google Shape;146;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846094" y="1058225"/>
            <a:ext cx="1552448" cy="2025976"/>
          </a:xfrm>
          <a:prstGeom prst="rect">
            <a:avLst/>
          </a:prstGeom>
          <a:noFill/>
          <a:ln>
            <a:noFill/>
          </a:ln>
        </p:spPr>
      </p:pic>
      <p:pic>
        <p:nvPicPr>
          <p:cNvPr id="147" name="Google Shape;147;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16688" y="3146298"/>
            <a:ext cx="1211276" cy="1791200"/>
          </a:xfrm>
          <a:prstGeom prst="rect">
            <a:avLst/>
          </a:prstGeom>
          <a:noFill/>
          <a:ln>
            <a:noFill/>
          </a:ln>
        </p:spPr>
      </p:pic>
      <p:pic>
        <p:nvPicPr>
          <p:cNvPr id="148" name="Google Shape;148;p2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724848" y="3146300"/>
            <a:ext cx="1211276" cy="18101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God as a Character in the Story</a:t>
            </a:r>
            <a:endParaRPr/>
          </a:p>
        </p:txBody>
      </p:sp>
      <p:sp>
        <p:nvSpPr>
          <p:cNvPr id="154" name="Google Shape;154;p23"/>
          <p:cNvSpPr txBox="1">
            <a:spLocks noGrp="1"/>
          </p:cNvSpPr>
          <p:nvPr>
            <p:ph type="body" idx="2"/>
          </p:nvPr>
        </p:nvSpPr>
        <p:spPr>
          <a:xfrm>
            <a:off x="5073700" y="12224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Is God present throughout? Where and how? Is God absent? What would each mean…</a:t>
            </a:r>
            <a:endParaRPr/>
          </a:p>
          <a:p>
            <a:pPr marL="0" lvl="0" indent="0" algn="l" rtl="0">
              <a:spcBef>
                <a:spcPts val="1200"/>
              </a:spcBef>
              <a:spcAft>
                <a:spcPts val="0"/>
              </a:spcAft>
              <a:buNone/>
            </a:pPr>
            <a:r>
              <a:rPr lang="en"/>
              <a:t>Question of representation of God in Judaism visually (and more generally in interactions with humans/creation)</a:t>
            </a:r>
            <a:endParaRPr/>
          </a:p>
          <a:p>
            <a:pPr marL="0" lvl="0" indent="0" algn="l" rtl="0">
              <a:spcBef>
                <a:spcPts val="1200"/>
              </a:spcBef>
              <a:spcAft>
                <a:spcPts val="0"/>
              </a:spcAft>
              <a:buNone/>
            </a:pPr>
            <a:r>
              <a:rPr lang="en"/>
              <a:t>Dialogue with God… When does the conversation/dialogue begin? End?</a:t>
            </a:r>
            <a:endParaRPr/>
          </a:p>
          <a:p>
            <a:pPr marL="0" lvl="0" indent="0" algn="l" rtl="0">
              <a:spcBef>
                <a:spcPts val="1200"/>
              </a:spcBef>
              <a:spcAft>
                <a:spcPts val="0"/>
              </a:spcAft>
              <a:buNone/>
            </a:pPr>
            <a:r>
              <a:rPr lang="en"/>
              <a:t>God’s presence in forces of nature - rain, lightning, fire, light, life and death…</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55" name="Google Shape;155;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353674" y="1469749"/>
            <a:ext cx="1478726" cy="2204010"/>
          </a:xfrm>
          <a:prstGeom prst="rect">
            <a:avLst/>
          </a:prstGeom>
          <a:noFill/>
          <a:ln>
            <a:noFill/>
          </a:ln>
        </p:spPr>
      </p:pic>
      <p:pic>
        <p:nvPicPr>
          <p:cNvPr id="156" name="Google Shape;156;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35109" y="1414213"/>
            <a:ext cx="1478724" cy="2383323"/>
          </a:xfrm>
          <a:prstGeom prst="rect">
            <a:avLst/>
          </a:prstGeom>
          <a:noFill/>
          <a:ln>
            <a:noFill/>
          </a:ln>
        </p:spPr>
      </p:pic>
      <p:pic>
        <p:nvPicPr>
          <p:cNvPr id="157" name="Google Shape;157;p2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7925" y="1380100"/>
            <a:ext cx="1625474" cy="245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Uncomfortable Answers?</a:t>
            </a:r>
            <a:endParaRPr/>
          </a:p>
        </p:txBody>
      </p:sp>
      <p:sp>
        <p:nvSpPr>
          <p:cNvPr id="163" name="Google Shape;163;p24"/>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Does the story truly have a moral?</a:t>
            </a:r>
            <a:endParaRPr/>
          </a:p>
          <a:p>
            <a:pPr marL="0" lvl="0" indent="0" algn="l" rtl="0">
              <a:spcBef>
                <a:spcPts val="1200"/>
              </a:spcBef>
              <a:spcAft>
                <a:spcPts val="0"/>
              </a:spcAft>
              <a:buNone/>
            </a:pPr>
            <a:r>
              <a:rPr lang="en"/>
              <a:t>Does God answer and if so how? (cf. Job)</a:t>
            </a:r>
            <a:endParaRPr/>
          </a:p>
          <a:p>
            <a:pPr marL="0" lvl="0" indent="0" algn="l" rtl="0">
              <a:spcBef>
                <a:spcPts val="1200"/>
              </a:spcBef>
              <a:spcAft>
                <a:spcPts val="0"/>
              </a:spcAft>
              <a:buNone/>
            </a:pPr>
            <a:r>
              <a:rPr lang="en"/>
              <a:t>Are Himme’s actions justified?</a:t>
            </a:r>
            <a:endParaRPr/>
          </a:p>
          <a:p>
            <a:pPr marL="0" lvl="0" indent="0" algn="l" rtl="0">
              <a:spcBef>
                <a:spcPts val="1200"/>
              </a:spcBef>
              <a:spcAft>
                <a:spcPts val="0"/>
              </a:spcAft>
              <a:buNone/>
            </a:pPr>
            <a:r>
              <a:rPr lang="en"/>
              <a:t>Did God bless Himme? Curse him?</a:t>
            </a:r>
            <a:endParaRPr/>
          </a:p>
          <a:p>
            <a:pPr marL="0" lvl="0" indent="0" algn="l" rtl="0">
              <a:spcBef>
                <a:spcPts val="1200"/>
              </a:spcBef>
              <a:spcAft>
                <a:spcPts val="0"/>
              </a:spcAft>
              <a:buNone/>
            </a:pPr>
            <a:r>
              <a:rPr lang="en"/>
              <a:t>Can or should we expect God to protect us from grief and loss?</a:t>
            </a:r>
            <a:endParaRPr/>
          </a:p>
          <a:p>
            <a:pPr marL="0" lvl="0" indent="0" algn="l" rtl="0">
              <a:spcBef>
                <a:spcPts val="1200"/>
              </a:spcBef>
              <a:spcAft>
                <a:spcPts val="1200"/>
              </a:spcAft>
              <a:buNone/>
            </a:pPr>
            <a:r>
              <a:rPr lang="en"/>
              <a:t>Does this story ever really end… Epilogue…</a:t>
            </a:r>
            <a:endParaRPr/>
          </a:p>
        </p:txBody>
      </p:sp>
      <p:pic>
        <p:nvPicPr>
          <p:cNvPr id="164" name="Google Shape;164;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204975" y="3216688"/>
            <a:ext cx="1374551" cy="1738814"/>
          </a:xfrm>
          <a:prstGeom prst="rect">
            <a:avLst/>
          </a:prstGeom>
          <a:noFill/>
          <a:ln>
            <a:noFill/>
          </a:ln>
        </p:spPr>
      </p:pic>
      <p:pic>
        <p:nvPicPr>
          <p:cNvPr id="165" name="Google Shape;165;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1393" y="3146863"/>
            <a:ext cx="1149319" cy="1878473"/>
          </a:xfrm>
          <a:prstGeom prst="rect">
            <a:avLst/>
          </a:prstGeom>
          <a:noFill/>
          <a:ln>
            <a:noFill/>
          </a:ln>
        </p:spPr>
      </p:pic>
      <p:pic>
        <p:nvPicPr>
          <p:cNvPr id="166" name="Google Shape;166;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8785" y="1058225"/>
            <a:ext cx="1374548" cy="1878477"/>
          </a:xfrm>
          <a:prstGeom prst="rect">
            <a:avLst/>
          </a:prstGeom>
          <a:noFill/>
          <a:ln>
            <a:noFill/>
          </a:ln>
        </p:spPr>
      </p:pic>
      <p:pic>
        <p:nvPicPr>
          <p:cNvPr id="167" name="Google Shape;167;p24"/>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284564" y="1058224"/>
            <a:ext cx="1215365" cy="1878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Jewish Immigrant Community</a:t>
            </a:r>
            <a:endParaRPr/>
          </a:p>
        </p:txBody>
      </p:sp>
      <p:sp>
        <p:nvSpPr>
          <p:cNvPr id="173" name="Google Shape;173;p2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Woven throughout the fabric of the whole</a:t>
            </a:r>
            <a:endParaRPr/>
          </a:p>
          <a:p>
            <a:pPr marL="0" lvl="0" indent="0" algn="l" rtl="0">
              <a:spcBef>
                <a:spcPts val="1200"/>
              </a:spcBef>
              <a:spcAft>
                <a:spcPts val="0"/>
              </a:spcAft>
              <a:buNone/>
            </a:pPr>
            <a:r>
              <a:rPr lang="en"/>
              <a:t>His initial story</a:t>
            </a:r>
            <a:endParaRPr/>
          </a:p>
          <a:p>
            <a:pPr marL="0" lvl="0" indent="0" algn="l" rtl="0">
              <a:spcBef>
                <a:spcPts val="1200"/>
              </a:spcBef>
              <a:spcAft>
                <a:spcPts val="0"/>
              </a:spcAft>
              <a:buNone/>
            </a:pPr>
            <a:r>
              <a:rPr lang="en"/>
              <a:t>Sense of community and care</a:t>
            </a:r>
            <a:endParaRPr/>
          </a:p>
          <a:p>
            <a:pPr marL="0" lvl="0" indent="0" algn="l" rtl="0">
              <a:spcBef>
                <a:spcPts val="1200"/>
              </a:spcBef>
              <a:spcAft>
                <a:spcPts val="0"/>
              </a:spcAft>
              <a:buNone/>
            </a:pPr>
            <a:r>
              <a:rPr lang="en"/>
              <a:t>Child on his doorstep</a:t>
            </a:r>
            <a:endParaRPr/>
          </a:p>
          <a:p>
            <a:pPr marL="0" lvl="0" indent="0" algn="l" rtl="0">
              <a:spcBef>
                <a:spcPts val="1200"/>
              </a:spcBef>
              <a:spcAft>
                <a:spcPts val="0"/>
              </a:spcAft>
              <a:buNone/>
            </a:pPr>
            <a:r>
              <a:rPr lang="en"/>
              <a:t>Relationship with the Synagogue/Rabbis</a:t>
            </a:r>
            <a:endParaRPr/>
          </a:p>
          <a:p>
            <a:pPr marL="0" lvl="0" indent="0" algn="l" rtl="0">
              <a:spcBef>
                <a:spcPts val="1200"/>
              </a:spcBef>
              <a:spcAft>
                <a:spcPts val="0"/>
              </a:spcAft>
              <a:buNone/>
            </a:pPr>
            <a:r>
              <a:rPr lang="en"/>
              <a:t>His betrayals of the community</a:t>
            </a:r>
            <a:endParaRPr/>
          </a:p>
          <a:p>
            <a:pPr marL="0" lvl="0" indent="0" algn="l" rtl="0">
              <a:spcBef>
                <a:spcPts val="1200"/>
              </a:spcBef>
              <a:spcAft>
                <a:spcPts val="1200"/>
              </a:spcAft>
              <a:buNone/>
            </a:pPr>
            <a:r>
              <a:rPr lang="en"/>
              <a:t>“New Boy” - persecution, responsibility, dedication</a:t>
            </a:r>
            <a:endParaRPr/>
          </a:p>
        </p:txBody>
      </p:sp>
      <p:pic>
        <p:nvPicPr>
          <p:cNvPr id="174" name="Google Shape;174;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94551" y="1058225"/>
            <a:ext cx="1407524" cy="1862801"/>
          </a:xfrm>
          <a:prstGeom prst="rect">
            <a:avLst/>
          </a:prstGeom>
          <a:noFill/>
          <a:ln>
            <a:noFill/>
          </a:ln>
        </p:spPr>
      </p:pic>
      <p:pic>
        <p:nvPicPr>
          <p:cNvPr id="175" name="Google Shape;175;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29881" y="1110388"/>
            <a:ext cx="1407526" cy="1758481"/>
          </a:xfrm>
          <a:prstGeom prst="rect">
            <a:avLst/>
          </a:prstGeom>
          <a:noFill/>
          <a:ln>
            <a:noFill/>
          </a:ln>
        </p:spPr>
      </p:pic>
      <p:pic>
        <p:nvPicPr>
          <p:cNvPr id="176" name="Google Shape;176;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265200" y="1058225"/>
            <a:ext cx="1407526" cy="1999101"/>
          </a:xfrm>
          <a:prstGeom prst="rect">
            <a:avLst/>
          </a:prstGeom>
          <a:noFill/>
          <a:ln>
            <a:noFill/>
          </a:ln>
        </p:spPr>
      </p:pic>
      <p:pic>
        <p:nvPicPr>
          <p:cNvPr id="177" name="Google Shape;177;p2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61412" y="3089150"/>
            <a:ext cx="1473794" cy="1999102"/>
          </a:xfrm>
          <a:prstGeom prst="rect">
            <a:avLst/>
          </a:prstGeom>
          <a:noFill/>
          <a:ln>
            <a:noFill/>
          </a:ln>
        </p:spPr>
      </p:pic>
      <p:pic>
        <p:nvPicPr>
          <p:cNvPr id="178" name="Google Shape;178;p2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772924" y="3089159"/>
            <a:ext cx="1321439" cy="1862799"/>
          </a:xfrm>
          <a:prstGeom prst="rect">
            <a:avLst/>
          </a:prstGeom>
          <a:noFill/>
          <a:ln>
            <a:noFill/>
          </a:ln>
        </p:spPr>
      </p:pic>
      <p:pic>
        <p:nvPicPr>
          <p:cNvPr id="179" name="Google Shape;179;p25"/>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232100" y="3209452"/>
            <a:ext cx="1261299" cy="17584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title"/>
          </p:nvPr>
        </p:nvSpPr>
        <p:spPr>
          <a:xfrm>
            <a:off x="311700" y="30045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Visual and Literary Themes to Explore - One Example</a:t>
            </a:r>
            <a:endParaRPr/>
          </a:p>
        </p:txBody>
      </p:sp>
      <p:sp>
        <p:nvSpPr>
          <p:cNvPr id="185" name="Google Shape;185;p26"/>
          <p:cNvSpPr txBox="1">
            <a:spLocks noGrp="1"/>
          </p:cNvSpPr>
          <p:nvPr>
            <p:ph type="body" idx="2"/>
          </p:nvPr>
        </p:nvSpPr>
        <p:spPr>
          <a:xfrm>
            <a:off x="4832400" y="913650"/>
            <a:ext cx="4005000" cy="3625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Light - </a:t>
            </a:r>
            <a:endParaRPr/>
          </a:p>
          <a:p>
            <a:pPr marL="0" lvl="0" indent="0" algn="l" rtl="0">
              <a:spcBef>
                <a:spcPts val="1200"/>
              </a:spcBef>
              <a:spcAft>
                <a:spcPts val="0"/>
              </a:spcAft>
              <a:buNone/>
            </a:pPr>
            <a:r>
              <a:rPr lang="en"/>
              <a:t>	Connected to God’s Power and Creation</a:t>
            </a:r>
            <a:endParaRPr/>
          </a:p>
          <a:p>
            <a:pPr marL="0" lvl="0" indent="0" algn="l" rtl="0">
              <a:spcBef>
                <a:spcPts val="1200"/>
              </a:spcBef>
              <a:spcAft>
                <a:spcPts val="0"/>
              </a:spcAft>
              <a:buNone/>
            </a:pPr>
            <a:r>
              <a:rPr lang="en"/>
              <a:t>	As symbol of hope </a:t>
            </a:r>
            <a:endParaRPr/>
          </a:p>
          <a:p>
            <a:pPr marL="0" lvl="0" indent="0" algn="l" rtl="0">
              <a:spcBef>
                <a:spcPts val="1200"/>
              </a:spcBef>
              <a:spcAft>
                <a:spcPts val="0"/>
              </a:spcAft>
              <a:buNone/>
            </a:pPr>
            <a:r>
              <a:rPr lang="en"/>
              <a:t>	Mourning and remembrance</a:t>
            </a:r>
            <a:endParaRPr/>
          </a:p>
          <a:p>
            <a:pPr marL="0" lvl="0" indent="0" algn="l" rtl="0">
              <a:spcBef>
                <a:spcPts val="1200"/>
              </a:spcBef>
              <a:spcAft>
                <a:spcPts val="0"/>
              </a:spcAft>
              <a:buNone/>
            </a:pPr>
            <a:r>
              <a:rPr lang="en"/>
              <a:t>	When and how it appears - paralleling stories with the rabbis and contracts</a:t>
            </a:r>
            <a:endParaRPr/>
          </a:p>
          <a:p>
            <a:pPr marL="0" lvl="0" indent="0" algn="l" rtl="0">
              <a:spcBef>
                <a:spcPts val="1200"/>
              </a:spcBef>
              <a:spcAft>
                <a:spcPts val="0"/>
              </a:spcAft>
              <a:buNone/>
            </a:pPr>
            <a:r>
              <a:rPr lang="en"/>
              <a:t>	At the start and end of the story alongside Himme and the new boy with their contracts</a:t>
            </a:r>
            <a:endParaRPr/>
          </a:p>
          <a:p>
            <a:pPr marL="0" lvl="0" indent="0" algn="l" rtl="0">
              <a:spcBef>
                <a:spcPts val="1200"/>
              </a:spcBef>
              <a:spcAft>
                <a:spcPts val="0"/>
              </a:spcAft>
              <a:buNone/>
            </a:pPr>
            <a:r>
              <a:rPr lang="en"/>
              <a:t>	Is it part of the God’s dialogue with Himme?</a:t>
            </a:r>
            <a:endParaRPr/>
          </a:p>
          <a:p>
            <a:pPr marL="0" lvl="0" indent="0" algn="l" rtl="0">
              <a:spcBef>
                <a:spcPts val="1200"/>
              </a:spcBef>
              <a:spcAft>
                <a:spcPts val="0"/>
              </a:spcAft>
              <a:buNone/>
            </a:pPr>
            <a:r>
              <a:rPr lang="en"/>
              <a:t>What does the use of light in the story tell us about the larger themes and their resolution (if they have any)...</a:t>
            </a:r>
            <a:endParaRPr/>
          </a:p>
          <a:p>
            <a:pPr marL="0" lvl="0" indent="0" algn="l" rtl="0">
              <a:spcBef>
                <a:spcPts val="1200"/>
              </a:spcBef>
              <a:spcAft>
                <a:spcPts val="0"/>
              </a:spcAft>
              <a:buNone/>
            </a:pPr>
            <a:r>
              <a:rPr lang="en"/>
              <a:t>Use of Shadow throughout…</a:t>
            </a:r>
            <a:endParaRPr/>
          </a:p>
          <a:p>
            <a:pPr marL="0" lvl="0" indent="0" algn="l" rtl="0">
              <a:spcBef>
                <a:spcPts val="1200"/>
              </a:spcBef>
              <a:spcAft>
                <a:spcPts val="1200"/>
              </a:spcAft>
              <a:buNone/>
            </a:pPr>
            <a:endParaRPr/>
          </a:p>
        </p:txBody>
      </p:sp>
      <p:pic>
        <p:nvPicPr>
          <p:cNvPr id="186" name="Google Shape;186;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10" y="1218046"/>
            <a:ext cx="1541958" cy="1171674"/>
          </a:xfrm>
          <a:prstGeom prst="rect">
            <a:avLst/>
          </a:prstGeom>
          <a:noFill/>
          <a:ln>
            <a:noFill/>
          </a:ln>
        </p:spPr>
      </p:pic>
      <p:pic>
        <p:nvPicPr>
          <p:cNvPr id="187" name="Google Shape;187;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93799" y="1058225"/>
            <a:ext cx="810949" cy="810201"/>
          </a:xfrm>
          <a:prstGeom prst="rect">
            <a:avLst/>
          </a:prstGeom>
          <a:noFill/>
          <a:ln>
            <a:noFill/>
          </a:ln>
        </p:spPr>
      </p:pic>
      <p:pic>
        <p:nvPicPr>
          <p:cNvPr id="188" name="Google Shape;188;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44885" y="913650"/>
            <a:ext cx="1087352" cy="954776"/>
          </a:xfrm>
          <a:prstGeom prst="rect">
            <a:avLst/>
          </a:prstGeom>
          <a:noFill/>
          <a:ln>
            <a:noFill/>
          </a:ln>
        </p:spPr>
      </p:pic>
      <p:pic>
        <p:nvPicPr>
          <p:cNvPr id="189" name="Google Shape;189;p26"/>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360301" y="3247400"/>
            <a:ext cx="986124" cy="810209"/>
          </a:xfrm>
          <a:prstGeom prst="rect">
            <a:avLst/>
          </a:prstGeom>
          <a:noFill/>
          <a:ln>
            <a:noFill/>
          </a:ln>
        </p:spPr>
      </p:pic>
      <p:pic>
        <p:nvPicPr>
          <p:cNvPr id="190" name="Google Shape;190;p2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425532" y="3264053"/>
            <a:ext cx="986109" cy="776900"/>
          </a:xfrm>
          <a:prstGeom prst="rect">
            <a:avLst/>
          </a:prstGeom>
          <a:noFill/>
          <a:ln>
            <a:noFill/>
          </a:ln>
        </p:spPr>
      </p:pic>
      <p:pic>
        <p:nvPicPr>
          <p:cNvPr id="191" name="Google Shape;191;p26"/>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301799" y="2037606"/>
            <a:ext cx="1371749" cy="930913"/>
          </a:xfrm>
          <a:prstGeom prst="rect">
            <a:avLst/>
          </a:prstGeom>
          <a:noFill/>
          <a:ln>
            <a:noFill/>
          </a:ln>
        </p:spPr>
      </p:pic>
      <p:pic>
        <p:nvPicPr>
          <p:cNvPr id="192" name="Google Shape;192;p26"/>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2055601" y="1962913"/>
            <a:ext cx="1087351" cy="1190000"/>
          </a:xfrm>
          <a:prstGeom prst="rect">
            <a:avLst/>
          </a:prstGeom>
          <a:noFill/>
          <a:ln>
            <a:noFill/>
          </a:ln>
        </p:spPr>
      </p:pic>
      <p:pic>
        <p:nvPicPr>
          <p:cNvPr id="193" name="Google Shape;193;p26"/>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2360295" y="4133515"/>
            <a:ext cx="898475" cy="776899"/>
          </a:xfrm>
          <a:prstGeom prst="rect">
            <a:avLst/>
          </a:prstGeom>
          <a:noFill/>
          <a:ln>
            <a:noFill/>
          </a:ln>
        </p:spPr>
      </p:pic>
      <p:pic>
        <p:nvPicPr>
          <p:cNvPr id="194" name="Google Shape;194;p26"/>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3325585" y="4215375"/>
            <a:ext cx="1186008" cy="613200"/>
          </a:xfrm>
          <a:prstGeom prst="rect">
            <a:avLst/>
          </a:prstGeom>
          <a:noFill/>
          <a:ln>
            <a:noFill/>
          </a:ln>
        </p:spPr>
      </p:pic>
      <p:pic>
        <p:nvPicPr>
          <p:cNvPr id="195" name="Google Shape;195;p26"/>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25831" y="2829775"/>
            <a:ext cx="1371749" cy="1998800"/>
          </a:xfrm>
          <a:prstGeom prst="rect">
            <a:avLst/>
          </a:prstGeom>
          <a:noFill/>
          <a:ln>
            <a:noFill/>
          </a:ln>
        </p:spPr>
      </p:pic>
      <p:pic>
        <p:nvPicPr>
          <p:cNvPr id="196" name="Google Shape;196;p26"/>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149655" y="3884574"/>
            <a:ext cx="810949" cy="10258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Mourner’s Kaddish and A Contract with God</a:t>
            </a:r>
            <a:endParaRPr/>
          </a:p>
        </p:txBody>
      </p:sp>
      <p:sp>
        <p:nvSpPr>
          <p:cNvPr id="202" name="Google Shape;202;p27"/>
          <p:cNvSpPr txBox="1">
            <a:spLocks noGrp="1"/>
          </p:cNvSpPr>
          <p:nvPr>
            <p:ph type="body" idx="2"/>
          </p:nvPr>
        </p:nvSpPr>
        <p:spPr>
          <a:xfrm>
            <a:off x="4832400" y="1171675"/>
            <a:ext cx="4161600" cy="38688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a:t>Used to read against the narrative and themes of the whole</a:t>
            </a:r>
            <a:endParaRPr/>
          </a:p>
          <a:p>
            <a:pPr marL="0" lvl="0" indent="0" algn="l" rtl="0">
              <a:spcBef>
                <a:spcPts val="1200"/>
              </a:spcBef>
              <a:spcAft>
                <a:spcPts val="0"/>
              </a:spcAft>
              <a:buNone/>
            </a:pPr>
            <a:r>
              <a:rPr lang="en"/>
              <a:t>Highlights elements in the story and deepens religious questions</a:t>
            </a:r>
            <a:endParaRPr/>
          </a:p>
          <a:p>
            <a:pPr marL="0" lvl="0" indent="0" algn="l" rtl="0">
              <a:spcBef>
                <a:spcPts val="1200"/>
              </a:spcBef>
              <a:spcAft>
                <a:spcPts val="0"/>
              </a:spcAft>
              <a:buNone/>
            </a:pPr>
            <a:r>
              <a:rPr lang="en"/>
              <a:t>Centrality in Jewish mourning</a:t>
            </a:r>
            <a:endParaRPr/>
          </a:p>
          <a:p>
            <a:pPr marL="0" lvl="0" indent="0" algn="l" rtl="0">
              <a:spcBef>
                <a:spcPts val="1200"/>
              </a:spcBef>
              <a:spcAft>
                <a:spcPts val="0"/>
              </a:spcAft>
              <a:buNone/>
            </a:pPr>
            <a:r>
              <a:rPr lang="en"/>
              <a:t>Lavish praise of God</a:t>
            </a:r>
            <a:endParaRPr/>
          </a:p>
          <a:p>
            <a:pPr marL="0" lvl="0" indent="0" algn="l" rtl="0">
              <a:spcBef>
                <a:spcPts val="1200"/>
              </a:spcBef>
              <a:spcAft>
                <a:spcPts val="0"/>
              </a:spcAft>
              <a:buNone/>
            </a:pPr>
            <a:r>
              <a:rPr lang="en"/>
              <a:t>Acceptance of God’s power, control, and will</a:t>
            </a:r>
            <a:endParaRPr/>
          </a:p>
          <a:p>
            <a:pPr marL="0" lvl="0" indent="0" algn="l" rtl="0">
              <a:spcBef>
                <a:spcPts val="1200"/>
              </a:spcBef>
              <a:spcAft>
                <a:spcPts val="0"/>
              </a:spcAft>
              <a:buNone/>
            </a:pPr>
            <a:r>
              <a:rPr lang="en"/>
              <a:t>Individual and corporate</a:t>
            </a:r>
            <a:endParaRPr/>
          </a:p>
          <a:p>
            <a:pPr marL="0" lvl="0" indent="0" algn="l" rtl="0">
              <a:spcBef>
                <a:spcPts val="1200"/>
              </a:spcBef>
              <a:spcAft>
                <a:spcPts val="0"/>
              </a:spcAft>
              <a:buNone/>
            </a:pPr>
            <a:endParaRPr/>
          </a:p>
          <a:p>
            <a:pPr marL="0" lvl="0" indent="0" algn="l" rtl="0">
              <a:spcBef>
                <a:spcPts val="1200"/>
              </a:spcBef>
              <a:spcAft>
                <a:spcPts val="0"/>
              </a:spcAft>
              <a:buNone/>
            </a:pPr>
            <a:r>
              <a:rPr lang="en"/>
              <a:t>Contrast with Himme’s rejection of his place in the community and responsibilities</a:t>
            </a:r>
            <a:endParaRPr/>
          </a:p>
          <a:p>
            <a:pPr marL="0" lvl="0" indent="0" algn="l" rtl="0">
              <a:spcBef>
                <a:spcPts val="1200"/>
              </a:spcBef>
              <a:spcAft>
                <a:spcPts val="0"/>
              </a:spcAft>
              <a:buNone/>
            </a:pPr>
            <a:r>
              <a:rPr lang="en"/>
              <a:t>Himme’s rejection of God in the face of grief</a:t>
            </a:r>
            <a:endParaRPr/>
          </a:p>
          <a:p>
            <a:pPr marL="0" lvl="0" indent="0" algn="l" rtl="0">
              <a:spcBef>
                <a:spcPts val="1200"/>
              </a:spcBef>
              <a:spcAft>
                <a:spcPts val="0"/>
              </a:spcAft>
              <a:buNone/>
            </a:pPr>
            <a:r>
              <a:rPr lang="en"/>
              <a:t>Himme’s views of himself and his life - rejection of God’s blessings and attempt to take control</a:t>
            </a:r>
            <a:endParaRPr/>
          </a:p>
          <a:p>
            <a:pPr marL="0" lvl="0" indent="0" algn="l" rtl="0">
              <a:spcBef>
                <a:spcPts val="1200"/>
              </a:spcBef>
              <a:spcAft>
                <a:spcPts val="0"/>
              </a:spcAft>
              <a:buNone/>
            </a:pPr>
            <a:r>
              <a:rPr lang="en"/>
              <a:t>Lack of acceptance of God’s power</a:t>
            </a:r>
            <a:endParaRPr/>
          </a:p>
          <a:p>
            <a:pPr marL="0" lvl="0" indent="0" algn="l" rtl="0">
              <a:spcBef>
                <a:spcPts val="1200"/>
              </a:spcBef>
              <a:spcAft>
                <a:spcPts val="0"/>
              </a:spcAft>
              <a:buNone/>
            </a:pPr>
            <a:r>
              <a:rPr lang="en"/>
              <a:t>Inability to escape his relationship with God</a:t>
            </a:r>
            <a:endParaRPr/>
          </a:p>
          <a:p>
            <a:pPr marL="0" lvl="0" indent="0" algn="l" rtl="0">
              <a:spcBef>
                <a:spcPts val="1200"/>
              </a:spcBef>
              <a:spcAft>
                <a:spcPts val="1200"/>
              </a:spcAft>
              <a:buNone/>
            </a:pPr>
            <a:endParaRPr/>
          </a:p>
        </p:txBody>
      </p:sp>
      <p:pic>
        <p:nvPicPr>
          <p:cNvPr id="203" name="Google Shape;203;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02641" y="996831"/>
            <a:ext cx="2466199" cy="2297674"/>
          </a:xfrm>
          <a:prstGeom prst="rect">
            <a:avLst/>
          </a:prstGeom>
          <a:noFill/>
          <a:ln>
            <a:noFill/>
          </a:ln>
        </p:spPr>
      </p:pic>
      <p:pic>
        <p:nvPicPr>
          <p:cNvPr id="204" name="Google Shape;204;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70483" y="1271714"/>
            <a:ext cx="1032749" cy="1508075"/>
          </a:xfrm>
          <a:prstGeom prst="rect">
            <a:avLst/>
          </a:prstGeom>
          <a:noFill/>
          <a:ln>
            <a:noFill/>
          </a:ln>
        </p:spPr>
      </p:pic>
      <p:pic>
        <p:nvPicPr>
          <p:cNvPr id="205" name="Google Shape;205;p2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37734" y="1171675"/>
            <a:ext cx="1032749" cy="1608134"/>
          </a:xfrm>
          <a:prstGeom prst="rect">
            <a:avLst/>
          </a:prstGeom>
          <a:noFill/>
          <a:ln>
            <a:noFill/>
          </a:ln>
        </p:spPr>
      </p:pic>
      <p:pic>
        <p:nvPicPr>
          <p:cNvPr id="206" name="Google Shape;206;p27"/>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808750" y="3227551"/>
            <a:ext cx="956202" cy="1351812"/>
          </a:xfrm>
          <a:prstGeom prst="rect">
            <a:avLst/>
          </a:prstGeom>
          <a:noFill/>
          <a:ln>
            <a:noFill/>
          </a:ln>
        </p:spPr>
      </p:pic>
      <p:pic>
        <p:nvPicPr>
          <p:cNvPr id="207" name="Google Shape;207;p27"/>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760712" y="3187450"/>
            <a:ext cx="956200" cy="1432033"/>
          </a:xfrm>
          <a:prstGeom prst="rect">
            <a:avLst/>
          </a:prstGeom>
          <a:noFill/>
          <a:ln>
            <a:noFill/>
          </a:ln>
        </p:spPr>
      </p:pic>
      <p:pic>
        <p:nvPicPr>
          <p:cNvPr id="208" name="Google Shape;208;p2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819559" y="3360078"/>
            <a:ext cx="1232380" cy="16081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Context</a:t>
            </a:r>
            <a:endParaRPr/>
          </a:p>
        </p:txBody>
      </p:sp>
      <p:sp>
        <p:nvSpPr>
          <p:cNvPr id="65" name="Google Shape;65;p14"/>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Judaism and Comics</a:t>
            </a:r>
            <a:endParaRPr/>
          </a:p>
          <a:p>
            <a:pPr marL="0" lvl="0" indent="0" algn="l" rtl="0">
              <a:spcBef>
                <a:spcPts val="1200"/>
              </a:spcBef>
              <a:spcAft>
                <a:spcPts val="0"/>
              </a:spcAft>
              <a:buNone/>
            </a:pPr>
            <a:endParaRPr/>
          </a:p>
          <a:p>
            <a:pPr marL="0" lvl="0" indent="0" algn="l" rtl="0">
              <a:spcBef>
                <a:spcPts val="1200"/>
              </a:spcBef>
              <a:spcAft>
                <a:spcPts val="0"/>
              </a:spcAft>
              <a:buNone/>
            </a:pPr>
            <a:r>
              <a:rPr lang="en"/>
              <a:t>Narrowing our focus to a single powerful work</a:t>
            </a:r>
            <a:endParaRPr/>
          </a:p>
          <a:p>
            <a:pPr marL="0" lvl="0" indent="0" algn="l" rtl="0">
              <a:spcBef>
                <a:spcPts val="1200"/>
              </a:spcBef>
              <a:spcAft>
                <a:spcPts val="0"/>
              </a:spcAft>
              <a:buNone/>
            </a:pPr>
            <a:endParaRPr/>
          </a:p>
          <a:p>
            <a:pPr marL="0" lvl="0" indent="0" algn="l" rtl="0">
              <a:spcBef>
                <a:spcPts val="1200"/>
              </a:spcBef>
              <a:spcAft>
                <a:spcPts val="0"/>
              </a:spcAft>
              <a:buNone/>
            </a:pPr>
            <a:r>
              <a:rPr lang="en"/>
              <a:t>Deep dive into Judaism</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What is possible with Comics as a narrative form</a:t>
            </a:r>
            <a:endParaRPr/>
          </a:p>
        </p:txBody>
      </p:sp>
      <p:pic>
        <p:nvPicPr>
          <p:cNvPr id="66" name="Google Shape;66;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93218" y="1058225"/>
            <a:ext cx="2579892" cy="3780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Eisner and the Graphic Novel</a:t>
            </a:r>
            <a:endParaRPr/>
          </a:p>
        </p:txBody>
      </p:sp>
      <p:sp>
        <p:nvSpPr>
          <p:cNvPr id="72" name="Google Shape;72;p15"/>
          <p:cNvSpPr txBox="1">
            <a:spLocks noGrp="1"/>
          </p:cNvSpPr>
          <p:nvPr>
            <p:ph type="body" idx="2"/>
          </p:nvPr>
        </p:nvSpPr>
        <p:spPr>
          <a:xfrm>
            <a:off x="4959400" y="1311375"/>
            <a:ext cx="3999900" cy="3397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Experimentation with the comic form</a:t>
            </a:r>
            <a:endParaRPr/>
          </a:p>
          <a:p>
            <a:pPr marL="0" lvl="0" indent="0" algn="l" rtl="0">
              <a:spcBef>
                <a:spcPts val="1200"/>
              </a:spcBef>
              <a:spcAft>
                <a:spcPts val="0"/>
              </a:spcAft>
              <a:buNone/>
            </a:pPr>
            <a:r>
              <a:rPr lang="en"/>
              <a:t>Use of comics to educate grade school children</a:t>
            </a:r>
            <a:endParaRPr/>
          </a:p>
          <a:p>
            <a:pPr marL="0" lvl="0" indent="0" algn="l" rtl="0">
              <a:spcBef>
                <a:spcPts val="1200"/>
              </a:spcBef>
              <a:spcAft>
                <a:spcPts val="0"/>
              </a:spcAft>
              <a:buNone/>
            </a:pPr>
            <a:r>
              <a:rPr lang="en"/>
              <a:t>Instructional manuals for American soldiers</a:t>
            </a:r>
            <a:endParaRPr/>
          </a:p>
          <a:p>
            <a:pPr marL="0" lvl="0" indent="0" algn="l" rtl="0">
              <a:spcBef>
                <a:spcPts val="1200"/>
              </a:spcBef>
              <a:spcAft>
                <a:spcPts val="0"/>
              </a:spcAft>
              <a:buNone/>
            </a:pPr>
            <a:r>
              <a:rPr lang="en"/>
              <a:t>Newspaper comics - weekly format with The Spirit</a:t>
            </a:r>
            <a:endParaRPr/>
          </a:p>
          <a:p>
            <a:pPr marL="0" lvl="0" indent="0" algn="l" rtl="0">
              <a:spcBef>
                <a:spcPts val="1200"/>
              </a:spcBef>
              <a:spcAft>
                <a:spcPts val="0"/>
              </a:spcAft>
              <a:buNone/>
            </a:pPr>
            <a:r>
              <a:rPr lang="en"/>
              <a:t>Creation of a “Graphic Novel” and struggles with the publishing industry (inspiration from experimental graphic artists of the 1930s)</a:t>
            </a:r>
            <a:endParaRPr/>
          </a:p>
          <a:p>
            <a:pPr marL="0" lvl="0" indent="0" algn="l" rtl="0">
              <a:spcBef>
                <a:spcPts val="1200"/>
              </a:spcBef>
              <a:spcAft>
                <a:spcPts val="0"/>
              </a:spcAft>
              <a:buNone/>
            </a:pPr>
            <a:r>
              <a:rPr lang="en"/>
              <a:t>Ours is one of four short stories set in a street (Dropsie Avenue) and tenement</a:t>
            </a:r>
            <a:endParaRPr/>
          </a:p>
          <a:p>
            <a:pPr marL="0" lvl="0" indent="0" algn="l" rtl="0">
              <a:spcBef>
                <a:spcPts val="1200"/>
              </a:spcBef>
              <a:spcAft>
                <a:spcPts val="1200"/>
              </a:spcAft>
              <a:buNone/>
            </a:pPr>
            <a:r>
              <a:rPr lang="en"/>
              <a:t>The building itself as a character and a part of the story and “contract”</a:t>
            </a:r>
            <a:endParaRPr/>
          </a:p>
        </p:txBody>
      </p:sp>
      <p:pic>
        <p:nvPicPr>
          <p:cNvPr id="73" name="Google Shape;7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236301"/>
            <a:ext cx="2315369" cy="3397198"/>
          </a:xfrm>
          <a:prstGeom prst="rect">
            <a:avLst/>
          </a:prstGeom>
          <a:noFill/>
          <a:ln>
            <a:noFill/>
          </a:ln>
        </p:spPr>
      </p:pic>
      <p:pic>
        <p:nvPicPr>
          <p:cNvPr id="74" name="Google Shape;74;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728974" y="1468963"/>
            <a:ext cx="1951025" cy="28026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Collection of Short Stories… (Literary Criticism)</a:t>
            </a:r>
            <a:endParaRPr/>
          </a:p>
        </p:txBody>
      </p:sp>
      <p:sp>
        <p:nvSpPr>
          <p:cNvPr id="80" name="Google Shape;80;p16"/>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4 Short Stories set on Dropsie Avenue</a:t>
            </a:r>
            <a:endParaRPr/>
          </a:p>
          <a:p>
            <a:pPr marL="0" lvl="0" indent="0" algn="l" rtl="0">
              <a:spcBef>
                <a:spcPts val="1200"/>
              </a:spcBef>
              <a:spcAft>
                <a:spcPts val="0"/>
              </a:spcAft>
              <a:buNone/>
            </a:pPr>
            <a:r>
              <a:rPr lang="en"/>
              <a:t>Intention of creating “literary comics” (foreward 2004)</a:t>
            </a:r>
            <a:endParaRPr/>
          </a:p>
          <a:p>
            <a:pPr marL="0" lvl="0" indent="0" algn="l" rtl="0">
              <a:spcBef>
                <a:spcPts val="1200"/>
              </a:spcBef>
              <a:spcAft>
                <a:spcPts val="0"/>
              </a:spcAft>
              <a:buNone/>
            </a:pPr>
            <a:r>
              <a:rPr lang="en"/>
              <a:t>Analyzing as a piece of literature</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Relation to other works - especially Job and other Biblical texts; connection to Jewish traditions and practices</a:t>
            </a:r>
            <a:endParaRPr/>
          </a:p>
        </p:txBody>
      </p:sp>
      <p:pic>
        <p:nvPicPr>
          <p:cNvPr id="81" name="Google Shape;81;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40941" y="1171670"/>
            <a:ext cx="3472600" cy="3116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Comic Form - Text and Image</a:t>
            </a:r>
            <a:endParaRPr/>
          </a:p>
        </p:txBody>
      </p:sp>
      <p:sp>
        <p:nvSpPr>
          <p:cNvPr id="87" name="Google Shape;87;p17"/>
          <p:cNvSpPr txBox="1">
            <a:spLocks noGrp="1"/>
          </p:cNvSpPr>
          <p:nvPr>
            <p:ph type="body" idx="2"/>
          </p:nvPr>
        </p:nvSpPr>
        <p:spPr>
          <a:xfrm>
            <a:off x="4909175" y="1354000"/>
            <a:ext cx="3999900" cy="33972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Work with The Spirit (weekly Sunday comic) - experimentation with the form</a:t>
            </a:r>
            <a:endParaRPr/>
          </a:p>
          <a:p>
            <a:pPr marL="0" lvl="0" indent="0" algn="l" rtl="0">
              <a:spcBef>
                <a:spcPts val="1200"/>
              </a:spcBef>
              <a:spcAft>
                <a:spcPts val="0"/>
              </a:spcAft>
              <a:buNone/>
            </a:pPr>
            <a:r>
              <a:rPr lang="en"/>
              <a:t>Core concept - the medium - the arrangement of words and pictures in a sequence was an art form in itself and could deal with meaningful themes (foreward 1978).</a:t>
            </a:r>
            <a:endParaRPr/>
          </a:p>
          <a:p>
            <a:pPr marL="0" lvl="0" indent="0" algn="l" rtl="0">
              <a:spcBef>
                <a:spcPts val="1200"/>
              </a:spcBef>
              <a:spcAft>
                <a:spcPts val="0"/>
              </a:spcAft>
              <a:buNone/>
            </a:pPr>
            <a:r>
              <a:rPr lang="en"/>
              <a:t>A narrative dealing with intimate themes and built on memory. Preserving a time and place.</a:t>
            </a:r>
            <a:endParaRPr/>
          </a:p>
          <a:p>
            <a:pPr marL="0" lvl="0" indent="0" algn="l" rtl="0">
              <a:spcBef>
                <a:spcPts val="1200"/>
              </a:spcBef>
              <a:spcAft>
                <a:spcPts val="0"/>
              </a:spcAft>
              <a:buNone/>
            </a:pPr>
            <a:r>
              <a:rPr lang="en"/>
              <a:t>Picture and text intended to be “so totally dependent on each other as to be inseparable for even a moment” (foreward 1978).</a:t>
            </a:r>
            <a:endParaRPr/>
          </a:p>
          <a:p>
            <a:pPr marL="0" lvl="0" indent="0" algn="l" rtl="0">
              <a:spcBef>
                <a:spcPts val="1200"/>
              </a:spcBef>
              <a:spcAft>
                <a:spcPts val="0"/>
              </a:spcAft>
              <a:buNone/>
            </a:pPr>
            <a:endParaRPr/>
          </a:p>
          <a:p>
            <a:pPr marL="0" lvl="0" indent="0" algn="l" rtl="0">
              <a:spcBef>
                <a:spcPts val="1200"/>
              </a:spcBef>
              <a:spcAft>
                <a:spcPts val="0"/>
              </a:spcAft>
              <a:buNone/>
            </a:pPr>
            <a:r>
              <a:rPr lang="en"/>
              <a:t>Letters drip…  frames fade away… control of perspective… </a:t>
            </a:r>
            <a:endParaRPr/>
          </a:p>
          <a:p>
            <a:pPr marL="0" lvl="0" indent="0" algn="l" rtl="0">
              <a:spcBef>
                <a:spcPts val="1200"/>
              </a:spcBef>
              <a:spcAft>
                <a:spcPts val="1200"/>
              </a:spcAft>
              <a:buNone/>
            </a:pPr>
            <a:r>
              <a:rPr lang="en"/>
              <a:t>Text and image are all part of one whole - telling the story and evoking response</a:t>
            </a:r>
            <a:endParaRPr/>
          </a:p>
        </p:txBody>
      </p:sp>
      <p:pic>
        <p:nvPicPr>
          <p:cNvPr id="88" name="Google Shape;88;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1074" y="1811272"/>
            <a:ext cx="1395134" cy="2034073"/>
          </a:xfrm>
          <a:prstGeom prst="rect">
            <a:avLst/>
          </a:prstGeom>
          <a:noFill/>
          <a:ln>
            <a:noFill/>
          </a:ln>
        </p:spPr>
      </p:pic>
      <p:pic>
        <p:nvPicPr>
          <p:cNvPr id="89" name="Google Shape;89;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85384" y="1769136"/>
            <a:ext cx="1443012" cy="2118344"/>
          </a:xfrm>
          <a:prstGeom prst="rect">
            <a:avLst/>
          </a:prstGeom>
          <a:noFill/>
          <a:ln>
            <a:noFill/>
          </a:ln>
        </p:spPr>
      </p:pic>
      <p:pic>
        <p:nvPicPr>
          <p:cNvPr id="90" name="Google Shape;90;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57575" y="1704794"/>
            <a:ext cx="1443001" cy="22470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Major Themes</a:t>
            </a:r>
            <a:endParaRPr/>
          </a:p>
        </p:txBody>
      </p:sp>
      <p:sp>
        <p:nvSpPr>
          <p:cNvPr id="96" name="Google Shape;96;p18"/>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Subject of human relationship with God… punishing or rewarding based on a contract defined and reinforced by clergy and parents.</a:t>
            </a:r>
            <a:endParaRPr/>
          </a:p>
          <a:p>
            <a:pPr marL="0" lvl="0" indent="0" algn="l" rtl="0">
              <a:spcBef>
                <a:spcPts val="1200"/>
              </a:spcBef>
              <a:spcAft>
                <a:spcPts val="0"/>
              </a:spcAft>
              <a:buNone/>
            </a:pPr>
            <a:endParaRPr/>
          </a:p>
          <a:p>
            <a:pPr marL="0" lvl="0" indent="0" algn="l" rtl="0">
              <a:spcBef>
                <a:spcPts val="1200"/>
              </a:spcBef>
              <a:spcAft>
                <a:spcPts val="0"/>
              </a:spcAft>
              <a:buNone/>
            </a:pPr>
            <a:r>
              <a:rPr lang="en"/>
              <a:t>Loss and struggle with God - his own struggle with his loss of his 16 year old daughter Alice to Leukemia. “(Frimme’s) anguish was mine. His argument with God was also mine.” (Foreward 2004).</a:t>
            </a:r>
            <a:endParaRPr/>
          </a:p>
          <a:p>
            <a:pPr marL="0" lvl="0" indent="0" algn="l" rtl="0">
              <a:spcBef>
                <a:spcPts val="1200"/>
              </a:spcBef>
              <a:spcAft>
                <a:spcPts val="0"/>
              </a:spcAft>
              <a:buNone/>
            </a:pPr>
            <a:endParaRPr/>
          </a:p>
          <a:p>
            <a:pPr marL="0" lvl="0" indent="0" algn="l" rtl="0">
              <a:spcBef>
                <a:spcPts val="1200"/>
              </a:spcBef>
              <a:spcAft>
                <a:spcPts val="0"/>
              </a:spcAft>
              <a:buNone/>
            </a:pPr>
            <a:r>
              <a:rPr lang="en"/>
              <a:t>What is the relationship between humanity and God? Is it a contract? How are each bound?</a:t>
            </a:r>
            <a:endParaRPr/>
          </a:p>
          <a:p>
            <a:pPr marL="0" lvl="0" indent="0" algn="l" rtl="0">
              <a:spcBef>
                <a:spcPts val="1200"/>
              </a:spcBef>
              <a:spcAft>
                <a:spcPts val="1200"/>
              </a:spcAft>
              <a:buNone/>
            </a:pPr>
            <a:endParaRPr/>
          </a:p>
        </p:txBody>
      </p:sp>
      <p:pic>
        <p:nvPicPr>
          <p:cNvPr id="97" name="Google Shape;97;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276379" y="1511749"/>
            <a:ext cx="1556023" cy="2269901"/>
          </a:xfrm>
          <a:prstGeom prst="rect">
            <a:avLst/>
          </a:prstGeom>
          <a:noFill/>
          <a:ln>
            <a:noFill/>
          </a:ln>
        </p:spPr>
      </p:pic>
      <p:pic>
        <p:nvPicPr>
          <p:cNvPr id="98" name="Google Shape;98;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46612" y="1640750"/>
            <a:ext cx="1427256" cy="1862001"/>
          </a:xfrm>
          <a:prstGeom prst="rect">
            <a:avLst/>
          </a:prstGeom>
          <a:noFill/>
          <a:ln>
            <a:noFill/>
          </a:ln>
        </p:spPr>
      </p:pic>
      <p:pic>
        <p:nvPicPr>
          <p:cNvPr id="99" name="Google Shape;99;p1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711487" y="1536963"/>
            <a:ext cx="1427274" cy="22194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Framework of the Story…</a:t>
            </a:r>
            <a:endParaRPr/>
          </a:p>
        </p:txBody>
      </p:sp>
      <p:sp>
        <p:nvSpPr>
          <p:cNvPr id="105" name="Google Shape;105;p19"/>
          <p:cNvSpPr txBox="1">
            <a:spLocks noGrp="1"/>
          </p:cNvSpPr>
          <p:nvPr>
            <p:ph type="body" idx="2"/>
          </p:nvPr>
        </p:nvSpPr>
        <p:spPr>
          <a:xfrm>
            <a:off x="4832400" y="689075"/>
            <a:ext cx="3999900" cy="339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single continuous narrative - his daughter has died, angry dialogue with God, mourning, living in opposition to God, making a new contract, his death, a new boy finding his contract and making it his own</a:t>
            </a:r>
            <a:endParaRPr/>
          </a:p>
          <a:p>
            <a:pPr marL="0" lvl="0" indent="0" algn="l" rtl="0">
              <a:spcBef>
                <a:spcPts val="1200"/>
              </a:spcBef>
              <a:spcAft>
                <a:spcPts val="0"/>
              </a:spcAft>
              <a:buNone/>
            </a:pPr>
            <a:r>
              <a:rPr lang="en"/>
              <a:t>Flashbacks - to his childhood and original contract, to his early life in New York and to his daughter</a:t>
            </a:r>
            <a:endParaRPr/>
          </a:p>
          <a:p>
            <a:pPr marL="0" lvl="0" indent="0" algn="l" rtl="0">
              <a:spcBef>
                <a:spcPts val="1200"/>
              </a:spcBef>
              <a:spcAft>
                <a:spcPts val="0"/>
              </a:spcAft>
              <a:buNone/>
            </a:pPr>
            <a:r>
              <a:rPr lang="en"/>
              <a:t>Lots of narration and images to tell the story</a:t>
            </a:r>
            <a:endParaRPr/>
          </a:p>
          <a:p>
            <a:pPr marL="0" lvl="0" indent="0" algn="l" rtl="0">
              <a:spcBef>
                <a:spcPts val="1200"/>
              </a:spcBef>
              <a:spcAft>
                <a:spcPts val="0"/>
              </a:spcAft>
              <a:buNone/>
            </a:pPr>
            <a:r>
              <a:rPr lang="en"/>
              <a:t>Periodic dialogue in more traditional comic form</a:t>
            </a:r>
            <a:endParaRPr/>
          </a:p>
          <a:p>
            <a:pPr marL="0" lvl="0" indent="0" algn="l" rtl="0">
              <a:spcBef>
                <a:spcPts val="1200"/>
              </a:spcBef>
              <a:spcAft>
                <a:spcPts val="1200"/>
              </a:spcAft>
              <a:buNone/>
            </a:pPr>
            <a:endParaRPr/>
          </a:p>
        </p:txBody>
      </p:sp>
      <p:pic>
        <p:nvPicPr>
          <p:cNvPr id="106" name="Google Shape;106;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4556" y="1058224"/>
            <a:ext cx="804524" cy="1141752"/>
          </a:xfrm>
          <a:prstGeom prst="rect">
            <a:avLst/>
          </a:prstGeom>
          <a:noFill/>
          <a:ln>
            <a:noFill/>
          </a:ln>
        </p:spPr>
      </p:pic>
      <p:pic>
        <p:nvPicPr>
          <p:cNvPr id="107" name="Google Shape;107;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95967" y="1038585"/>
            <a:ext cx="804524" cy="1181033"/>
          </a:xfrm>
          <a:prstGeom prst="rect">
            <a:avLst/>
          </a:prstGeom>
          <a:noFill/>
          <a:ln>
            <a:noFill/>
          </a:ln>
        </p:spPr>
      </p:pic>
      <p:pic>
        <p:nvPicPr>
          <p:cNvPr id="108" name="Google Shape;108;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077401" y="991551"/>
            <a:ext cx="831398" cy="1275099"/>
          </a:xfrm>
          <a:prstGeom prst="rect">
            <a:avLst/>
          </a:prstGeom>
          <a:noFill/>
          <a:ln>
            <a:noFill/>
          </a:ln>
        </p:spPr>
      </p:pic>
      <p:pic>
        <p:nvPicPr>
          <p:cNvPr id="109" name="Google Shape;109;p19"/>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272085" y="991550"/>
            <a:ext cx="888515" cy="1275098"/>
          </a:xfrm>
          <a:prstGeom prst="rect">
            <a:avLst/>
          </a:prstGeom>
          <a:noFill/>
          <a:ln>
            <a:noFill/>
          </a:ln>
        </p:spPr>
      </p:pic>
      <p:pic>
        <p:nvPicPr>
          <p:cNvPr id="110" name="Google Shape;110;p19"/>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14550" y="2393075"/>
            <a:ext cx="1015074" cy="1387184"/>
          </a:xfrm>
          <a:prstGeom prst="rect">
            <a:avLst/>
          </a:prstGeom>
          <a:noFill/>
          <a:ln>
            <a:noFill/>
          </a:ln>
        </p:spPr>
      </p:pic>
      <p:pic>
        <p:nvPicPr>
          <p:cNvPr id="111" name="Google Shape;111;p19"/>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129630" y="2449123"/>
            <a:ext cx="944062" cy="1275100"/>
          </a:xfrm>
          <a:prstGeom prst="rect">
            <a:avLst/>
          </a:prstGeom>
          <a:noFill/>
          <a:ln>
            <a:noFill/>
          </a:ln>
        </p:spPr>
      </p:pic>
      <p:pic>
        <p:nvPicPr>
          <p:cNvPr id="112" name="Google Shape;112;p19"/>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2137822" y="2386999"/>
            <a:ext cx="944077" cy="1399360"/>
          </a:xfrm>
          <a:prstGeom prst="rect">
            <a:avLst/>
          </a:prstGeom>
          <a:noFill/>
          <a:ln>
            <a:noFill/>
          </a:ln>
        </p:spPr>
      </p:pic>
      <p:pic>
        <p:nvPicPr>
          <p:cNvPr id="113" name="Google Shape;113;p19"/>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3208800" y="2301675"/>
            <a:ext cx="1015073" cy="1569964"/>
          </a:xfrm>
          <a:prstGeom prst="rect">
            <a:avLst/>
          </a:prstGeom>
          <a:noFill/>
          <a:ln>
            <a:noFill/>
          </a:ln>
        </p:spPr>
      </p:pic>
      <p:pic>
        <p:nvPicPr>
          <p:cNvPr id="114" name="Google Shape;114;p19"/>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763095" y="3953728"/>
            <a:ext cx="804525" cy="1159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1076287" y="274254"/>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Grief and Mourning</a:t>
            </a:r>
            <a:endParaRPr/>
          </a:p>
        </p:txBody>
      </p:sp>
      <p:sp>
        <p:nvSpPr>
          <p:cNvPr id="120" name="Google Shape;120;p20"/>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Rain from the beginning and again at the end</a:t>
            </a:r>
            <a:endParaRPr/>
          </a:p>
          <a:p>
            <a:pPr marL="0" lvl="0" indent="0" algn="l" rtl="0">
              <a:spcBef>
                <a:spcPts val="1200"/>
              </a:spcBef>
              <a:spcAft>
                <a:spcPts val="0"/>
              </a:spcAft>
              <a:buNone/>
            </a:pPr>
            <a:r>
              <a:rPr lang="en"/>
              <a:t>Images of Himme</a:t>
            </a:r>
            <a:endParaRPr/>
          </a:p>
          <a:p>
            <a:pPr marL="0" lvl="0" indent="0" algn="l" rtl="0">
              <a:spcBef>
                <a:spcPts val="1200"/>
              </a:spcBef>
              <a:spcAft>
                <a:spcPts val="0"/>
              </a:spcAft>
              <a:buNone/>
            </a:pPr>
            <a:r>
              <a:rPr lang="en"/>
              <a:t>Observation of the mourning period and Shiva</a:t>
            </a:r>
            <a:endParaRPr/>
          </a:p>
          <a:p>
            <a:pPr marL="0" lvl="0" indent="0" algn="l" rtl="0">
              <a:spcBef>
                <a:spcPts val="1200"/>
              </a:spcBef>
              <a:spcAft>
                <a:spcPts val="0"/>
              </a:spcAft>
              <a:buNone/>
            </a:pPr>
            <a:r>
              <a:rPr lang="en"/>
              <a:t>His return to the world (compare to the Kaddish)</a:t>
            </a:r>
            <a:endParaRPr/>
          </a:p>
          <a:p>
            <a:pPr marL="0" lvl="0" indent="0" algn="l" rtl="0">
              <a:spcBef>
                <a:spcPts val="1200"/>
              </a:spcBef>
              <a:spcAft>
                <a:spcPts val="0"/>
              </a:spcAft>
              <a:buNone/>
            </a:pPr>
            <a:r>
              <a:rPr lang="en"/>
              <a:t>	Lack of acceptance</a:t>
            </a:r>
            <a:endParaRPr/>
          </a:p>
          <a:p>
            <a:pPr marL="0" lvl="0" indent="0" algn="l" rtl="0">
              <a:spcBef>
                <a:spcPts val="1200"/>
              </a:spcBef>
              <a:spcAft>
                <a:spcPts val="0"/>
              </a:spcAft>
              <a:buNone/>
            </a:pPr>
            <a:r>
              <a:rPr lang="en"/>
              <a:t>	Fulfilling the requirements then turning against God</a:t>
            </a:r>
            <a:endParaRPr/>
          </a:p>
          <a:p>
            <a:pPr marL="0" lvl="0" indent="0" algn="l" rtl="0">
              <a:spcBef>
                <a:spcPts val="1200"/>
              </a:spcBef>
              <a:spcAft>
                <a:spcPts val="0"/>
              </a:spcAft>
              <a:buNone/>
            </a:pPr>
            <a:r>
              <a:rPr lang="en"/>
              <a:t>(recurring light… the Yahrzeit candle)</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Grief and response to grief at the heart of the story</a:t>
            </a:r>
            <a:endParaRPr/>
          </a:p>
        </p:txBody>
      </p:sp>
      <p:pic>
        <p:nvPicPr>
          <p:cNvPr id="121" name="Google Shape;121;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1793" y="966103"/>
            <a:ext cx="1021133" cy="1489600"/>
          </a:xfrm>
          <a:prstGeom prst="rect">
            <a:avLst/>
          </a:prstGeom>
          <a:noFill/>
          <a:ln>
            <a:noFill/>
          </a:ln>
        </p:spPr>
      </p:pic>
      <p:pic>
        <p:nvPicPr>
          <p:cNvPr id="122" name="Google Shape;122;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65951" y="1245586"/>
            <a:ext cx="1211250" cy="1063555"/>
          </a:xfrm>
          <a:prstGeom prst="rect">
            <a:avLst/>
          </a:prstGeom>
          <a:noFill/>
          <a:ln>
            <a:noFill/>
          </a:ln>
        </p:spPr>
      </p:pic>
      <p:pic>
        <p:nvPicPr>
          <p:cNvPr id="123" name="Google Shape;123;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30025" y="2775990"/>
            <a:ext cx="1372899" cy="1897668"/>
          </a:xfrm>
          <a:prstGeom prst="rect">
            <a:avLst/>
          </a:prstGeom>
          <a:noFill/>
          <a:ln>
            <a:noFill/>
          </a:ln>
        </p:spPr>
      </p:pic>
      <p:pic>
        <p:nvPicPr>
          <p:cNvPr id="124" name="Google Shape;124;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778816" y="1245583"/>
            <a:ext cx="1211249" cy="1210124"/>
          </a:xfrm>
          <a:prstGeom prst="rect">
            <a:avLst/>
          </a:prstGeom>
          <a:noFill/>
          <a:ln>
            <a:noFill/>
          </a:ln>
        </p:spPr>
      </p:pic>
      <p:pic>
        <p:nvPicPr>
          <p:cNvPr id="125" name="Google Shape;125;p2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738760" y="2834876"/>
            <a:ext cx="1251314" cy="1838774"/>
          </a:xfrm>
          <a:prstGeom prst="rect">
            <a:avLst/>
          </a:prstGeom>
          <a:noFill/>
          <a:ln>
            <a:noFill/>
          </a:ln>
        </p:spPr>
      </p:pic>
      <p:pic>
        <p:nvPicPr>
          <p:cNvPr id="126" name="Google Shape;126;p2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125900" y="2862237"/>
            <a:ext cx="1305424" cy="178404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718100" y="317650"/>
            <a:ext cx="8520600" cy="613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Theological Questions</a:t>
            </a:r>
            <a:endParaRPr/>
          </a:p>
        </p:txBody>
      </p:sp>
      <p:sp>
        <p:nvSpPr>
          <p:cNvPr id="132" name="Google Shape;132;p21"/>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Why do bad things happen to good people? (cf. Kushner)</a:t>
            </a:r>
            <a:endParaRPr/>
          </a:p>
          <a:p>
            <a:pPr marL="0" lvl="0" indent="0" algn="l" rtl="0">
              <a:spcBef>
                <a:spcPts val="1200"/>
              </a:spcBef>
              <a:spcAft>
                <a:spcPts val="0"/>
              </a:spcAft>
              <a:buNone/>
            </a:pPr>
            <a:endParaRPr/>
          </a:p>
          <a:p>
            <a:pPr marL="0" lvl="0" indent="0" algn="l" rtl="0">
              <a:spcBef>
                <a:spcPts val="1200"/>
              </a:spcBef>
              <a:spcAft>
                <a:spcPts val="0"/>
              </a:spcAft>
              <a:buNone/>
            </a:pPr>
            <a:r>
              <a:rPr lang="en"/>
              <a:t>Why do good things happen to bad people? (consider his post grief transformation)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What is the nature of a contract (covenant) with God? (his childhood version and later version from the rabbis; Biblical covenants and Jewish practice)</a:t>
            </a:r>
            <a:endParaRPr/>
          </a:p>
        </p:txBody>
      </p:sp>
      <p:pic>
        <p:nvPicPr>
          <p:cNvPr id="133" name="Google Shape;133;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9480" y="3129100"/>
            <a:ext cx="1297474" cy="1861992"/>
          </a:xfrm>
          <a:prstGeom prst="rect">
            <a:avLst/>
          </a:prstGeom>
          <a:noFill/>
          <a:ln>
            <a:noFill/>
          </a:ln>
        </p:spPr>
      </p:pic>
      <p:pic>
        <p:nvPicPr>
          <p:cNvPr id="134" name="Google Shape;134;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527693" y="3184613"/>
            <a:ext cx="1113337" cy="1679126"/>
          </a:xfrm>
          <a:prstGeom prst="rect">
            <a:avLst/>
          </a:prstGeom>
          <a:noFill/>
          <a:ln>
            <a:noFill/>
          </a:ln>
        </p:spPr>
      </p:pic>
      <p:pic>
        <p:nvPicPr>
          <p:cNvPr id="135" name="Google Shape;135;p21"/>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721787" y="3047600"/>
            <a:ext cx="1297473" cy="1933850"/>
          </a:xfrm>
          <a:prstGeom prst="rect">
            <a:avLst/>
          </a:prstGeom>
          <a:noFill/>
          <a:ln>
            <a:noFill/>
          </a:ln>
        </p:spPr>
      </p:pic>
      <p:pic>
        <p:nvPicPr>
          <p:cNvPr id="136" name="Google Shape;136;p2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49475" y="1149663"/>
            <a:ext cx="2043696" cy="1679125"/>
          </a:xfrm>
          <a:prstGeom prst="rect">
            <a:avLst/>
          </a:prstGeom>
          <a:noFill/>
          <a:ln>
            <a:noFill/>
          </a:ln>
        </p:spPr>
      </p:pic>
      <p:pic>
        <p:nvPicPr>
          <p:cNvPr id="137" name="Google Shape;137;p21"/>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2333640" y="1331525"/>
            <a:ext cx="1113326" cy="1452426"/>
          </a:xfrm>
          <a:prstGeom prst="rect">
            <a:avLst/>
          </a:prstGeom>
          <a:noFill/>
          <a:ln>
            <a:noFill/>
          </a:ln>
        </p:spPr>
      </p:pic>
      <p:pic>
        <p:nvPicPr>
          <p:cNvPr id="138" name="Google Shape;138;p21"/>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490950" y="1189429"/>
            <a:ext cx="1297477" cy="1736618"/>
          </a:xfrm>
          <a:prstGeom prst="rect">
            <a:avLst/>
          </a:prstGeom>
          <a:noFill/>
          <a:ln>
            <a:noFill/>
          </a:ln>
        </p:spPr>
      </p:pic>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On-screen Show (16:9)</PresentationFormat>
  <Paragraphs>129</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Old Standard TT</vt:lpstr>
      <vt:lpstr>Arial</vt:lpstr>
      <vt:lpstr>Paperback</vt:lpstr>
      <vt:lpstr>Eisner’s Contract with God</vt:lpstr>
      <vt:lpstr>Context</vt:lpstr>
      <vt:lpstr>Eisner and the Graphic Novel</vt:lpstr>
      <vt:lpstr>A Collection of Short Stories… (Literary Criticism)</vt:lpstr>
      <vt:lpstr>The Comic Form - Text and Image</vt:lpstr>
      <vt:lpstr>Major Themes</vt:lpstr>
      <vt:lpstr>Framework of the Story…</vt:lpstr>
      <vt:lpstr>Grief and Mourning</vt:lpstr>
      <vt:lpstr>Theological Questions</vt:lpstr>
      <vt:lpstr>Religious Elements contributing to Narrative Force</vt:lpstr>
      <vt:lpstr>God as a Character in the Story</vt:lpstr>
      <vt:lpstr>Uncomfortable Answers?</vt:lpstr>
      <vt:lpstr>Jewish Immigrant Community</vt:lpstr>
      <vt:lpstr>Visual and Literary Themes to Explore - One Example</vt:lpstr>
      <vt:lpstr>The Mourner’s Kaddish and A Contract with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Ginger Shoulders</cp:lastModifiedBy>
  <cp:revision>1</cp:revision>
  <dcterms:modified xsi:type="dcterms:W3CDTF">2024-09-30T18:27:07Z</dcterms:modified>
</cp:coreProperties>
</file>